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3"/>
  </p:notesMasterIdLst>
  <p:handoutMasterIdLst>
    <p:handoutMasterId r:id="rId54"/>
  </p:handoutMasterIdLst>
  <p:sldIdLst>
    <p:sldId id="904" r:id="rId2"/>
    <p:sldId id="261" r:id="rId3"/>
    <p:sldId id="399" r:id="rId4"/>
    <p:sldId id="902" r:id="rId5"/>
    <p:sldId id="558" r:id="rId6"/>
    <p:sldId id="573" r:id="rId7"/>
    <p:sldId id="559" r:id="rId8"/>
    <p:sldId id="404" r:id="rId9"/>
    <p:sldId id="405" r:id="rId10"/>
    <p:sldId id="406" r:id="rId11"/>
    <p:sldId id="577" r:id="rId12"/>
    <p:sldId id="560" r:id="rId13"/>
    <p:sldId id="546" r:id="rId14"/>
    <p:sldId id="579" r:id="rId15"/>
    <p:sldId id="551" r:id="rId16"/>
    <p:sldId id="416" r:id="rId17"/>
    <p:sldId id="417" r:id="rId18"/>
    <p:sldId id="418" r:id="rId19"/>
    <p:sldId id="410" r:id="rId20"/>
    <p:sldId id="489" r:id="rId21"/>
    <p:sldId id="412" r:id="rId22"/>
    <p:sldId id="413" r:id="rId23"/>
    <p:sldId id="490" r:id="rId24"/>
    <p:sldId id="496" r:id="rId25"/>
    <p:sldId id="498" r:id="rId26"/>
    <p:sldId id="428" r:id="rId27"/>
    <p:sldId id="327" r:id="rId28"/>
    <p:sldId id="896" r:id="rId29"/>
    <p:sldId id="887" r:id="rId30"/>
    <p:sldId id="888" r:id="rId31"/>
    <p:sldId id="897" r:id="rId32"/>
    <p:sldId id="898" r:id="rId33"/>
    <p:sldId id="899" r:id="rId34"/>
    <p:sldId id="900" r:id="rId35"/>
    <p:sldId id="901" r:id="rId36"/>
    <p:sldId id="518" r:id="rId37"/>
    <p:sldId id="340" r:id="rId38"/>
    <p:sldId id="519" r:id="rId39"/>
    <p:sldId id="521" r:id="rId40"/>
    <p:sldId id="522" r:id="rId41"/>
    <p:sldId id="523" r:id="rId42"/>
    <p:sldId id="524" r:id="rId43"/>
    <p:sldId id="525" r:id="rId44"/>
    <p:sldId id="895" r:id="rId45"/>
    <p:sldId id="526" r:id="rId46"/>
    <p:sldId id="527" r:id="rId47"/>
    <p:sldId id="528" r:id="rId48"/>
    <p:sldId id="529" r:id="rId49"/>
    <p:sldId id="907" r:id="rId50"/>
    <p:sldId id="532" r:id="rId51"/>
    <p:sldId id="903" r:id="rId52"/>
  </p:sldIdLst>
  <p:sldSz cx="12192000" cy="6858000"/>
  <p:notesSz cx="700405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9185"/>
    <p:restoredTop sz="94455"/>
  </p:normalViewPr>
  <p:slideViewPr>
    <p:cSldViewPr>
      <p:cViewPr varScale="1">
        <p:scale>
          <a:sx n="76" d="100"/>
          <a:sy n="76" d="100"/>
        </p:scale>
        <p:origin x="224" y="39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>
            <a:extLst>
              <a:ext uri="{FF2B5EF4-FFF2-40B4-BE49-F238E27FC236}">
                <a16:creationId xmlns:a16="http://schemas.microsoft.com/office/drawing/2014/main" id="{DF8F20D8-4C68-D00B-E3A1-2DD5468E938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5300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41" tIns="46570" rIns="93141" bIns="46570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5347" name="Rectangle 3">
            <a:extLst>
              <a:ext uri="{FF2B5EF4-FFF2-40B4-BE49-F238E27FC236}">
                <a16:creationId xmlns:a16="http://schemas.microsoft.com/office/drawing/2014/main" id="{BC8376F2-AEB0-3C94-81AE-78E24B7846C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7163" y="0"/>
            <a:ext cx="3035300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41" tIns="46570" rIns="93141" bIns="46570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5348" name="Rectangle 4">
            <a:extLst>
              <a:ext uri="{FF2B5EF4-FFF2-40B4-BE49-F238E27FC236}">
                <a16:creationId xmlns:a16="http://schemas.microsoft.com/office/drawing/2014/main" id="{FA39FAB2-2A5A-4C85-EF22-77367181715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5300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41" tIns="46570" rIns="93141" bIns="46570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5349" name="Rectangle 5">
            <a:extLst>
              <a:ext uri="{FF2B5EF4-FFF2-40B4-BE49-F238E27FC236}">
                <a16:creationId xmlns:a16="http://schemas.microsoft.com/office/drawing/2014/main" id="{027612F0-E66B-A2BC-18AE-F047FDD2868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7163" y="8829675"/>
            <a:ext cx="3035300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41" tIns="46570" rIns="93141" bIns="46570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/>
            </a:lvl1pPr>
          </a:lstStyle>
          <a:p>
            <a:pPr>
              <a:defRPr/>
            </a:pPr>
            <a:fld id="{1952FF2B-C220-2E49-BD15-8FE7CECE63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2ADA9511-A706-D49C-958A-381C8BFAF34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5300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41" tIns="46570" rIns="93141" bIns="46570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61BFBDF5-CA14-2617-DBDC-DE3539B710C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67163" y="0"/>
            <a:ext cx="3035300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41" tIns="46570" rIns="93141" bIns="46570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E862CCF3-59B9-EEFC-3C18-3361B327BC5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3225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id="{8561A5F5-0D12-D8EB-9F1E-8861D9659A7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6425"/>
            <a:ext cx="5603875" cy="41830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41" tIns="46570" rIns="93141" bIns="465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>
            <a:extLst>
              <a:ext uri="{FF2B5EF4-FFF2-40B4-BE49-F238E27FC236}">
                <a16:creationId xmlns:a16="http://schemas.microsoft.com/office/drawing/2014/main" id="{6D8CDAEA-B195-C416-30C6-F319DC13AF6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5300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41" tIns="46570" rIns="93141" bIns="46570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>
            <a:extLst>
              <a:ext uri="{FF2B5EF4-FFF2-40B4-BE49-F238E27FC236}">
                <a16:creationId xmlns:a16="http://schemas.microsoft.com/office/drawing/2014/main" id="{83D32E6E-A859-826F-7CF6-E2898AFF6F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7163" y="8829675"/>
            <a:ext cx="3035300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41" tIns="46570" rIns="93141" bIns="46570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/>
            </a:lvl1pPr>
          </a:lstStyle>
          <a:p>
            <a:pPr>
              <a:defRPr/>
            </a:pPr>
            <a:fld id="{C430BA89-E8AA-0C46-B803-E336C4BEC0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>
            <a:extLst>
              <a:ext uri="{FF2B5EF4-FFF2-40B4-BE49-F238E27FC236}">
                <a16:creationId xmlns:a16="http://schemas.microsoft.com/office/drawing/2014/main" id="{EA6A352C-9A95-08F1-7662-D6448D2071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4867CE2F-1934-1045-8487-BAA7ED1073CC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0E5694B6-01DC-BEE5-DD98-300D190CB9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C295855E-AA15-FC33-14FE-BE8ACA0F37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  <a:p>
            <a:pPr eaLnBrk="1" hangingPunct="1"/>
            <a:endParaRPr lang="en-US" altLang="en-US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Tachycardia, palpitations, chest discomfort, tremor, SOB, headache, nausea, </a:t>
            </a:r>
            <a:r>
              <a:rPr lang="ja-JP" altLang="en-US">
                <a:latin typeface="Arial" panose="020B0604020202020204" pitchFamily="34" charset="0"/>
              </a:rPr>
              <a:t>“</a:t>
            </a:r>
            <a:r>
              <a:rPr lang="en-US" altLang="ja-JP">
                <a:latin typeface="Arial" panose="020B0604020202020204" pitchFamily="34" charset="0"/>
              </a:rPr>
              <a:t>brain fog</a:t>
            </a:r>
            <a:r>
              <a:rPr lang="ja-JP" altLang="en-US">
                <a:latin typeface="Arial" panose="020B0604020202020204" pitchFamily="34" charset="0"/>
              </a:rPr>
              <a:t>”</a:t>
            </a:r>
            <a:r>
              <a:rPr lang="en-US" altLang="ja-JP">
                <a:latin typeface="Arial" panose="020B0604020202020204" pitchFamily="34" charset="0"/>
              </a:rPr>
              <a:t>. 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Exercise intolerance, extreme fatigue.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>
            <a:extLst>
              <a:ext uri="{FF2B5EF4-FFF2-40B4-BE49-F238E27FC236}">
                <a16:creationId xmlns:a16="http://schemas.microsoft.com/office/drawing/2014/main" id="{D4E25E7C-E79A-E80F-6B5A-25E3A8353A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8F12047-C8F9-2343-8240-C586D410EB40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919718C0-D57A-D8CA-A5C4-3346FAE13A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3225" y="696913"/>
            <a:ext cx="6197600" cy="3486150"/>
          </a:xfrm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86CBFF35-7C63-0D8F-9A11-BB59A63965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30 min HUT.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POTS: Immediate HR increase and peaks to &gt;170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Control: HR rises to just over 100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BP largely unchanged in both groups.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>
            <a:extLst>
              <a:ext uri="{FF2B5EF4-FFF2-40B4-BE49-F238E27FC236}">
                <a16:creationId xmlns:a16="http://schemas.microsoft.com/office/drawing/2014/main" id="{2D5F7C9D-4F95-39E3-3CB6-548437FFB8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881A8E3-0F96-6046-A174-2C493230950F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C2550370-4654-5498-9D81-4A307E187D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3225" y="696913"/>
            <a:ext cx="6197600" cy="3486150"/>
          </a:xfrm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56DA6ECF-853C-455C-70CF-CC7F90BB1F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3450" y="4416425"/>
            <a:ext cx="5137150" cy="4183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8FAC7503-2CBA-F63A-4256-7991ADB186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6443CED-124C-984A-8EE5-8E33331DED3C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4FFFFD74-F56A-1428-CF7D-1EAD6D5470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3225" y="696913"/>
            <a:ext cx="6197600" cy="3486150"/>
          </a:xfrm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6BE3389D-07A2-7002-5E30-CDB09F74C5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3450" y="4416425"/>
            <a:ext cx="5137150" cy="4183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>
            <a:extLst>
              <a:ext uri="{FF2B5EF4-FFF2-40B4-BE49-F238E27FC236}">
                <a16:creationId xmlns:a16="http://schemas.microsoft.com/office/drawing/2014/main" id="{5DC401B2-ADD9-3685-1AB3-99D400CB8D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BE83A915-4808-DA43-89C5-0FDDA4911892}" type="slidenum">
              <a:rPr lang="en-US" altLang="en-US" sz="1200"/>
              <a:pPr eaLnBrk="1" hangingPunct="1"/>
              <a:t>25</a:t>
            </a:fld>
            <a:endParaRPr lang="en-US" altLang="en-US" sz="1200"/>
          </a:p>
        </p:txBody>
      </p:sp>
      <p:sp>
        <p:nvSpPr>
          <p:cNvPr id="90115" name="Rectangle 2">
            <a:extLst>
              <a:ext uri="{FF2B5EF4-FFF2-40B4-BE49-F238E27FC236}">
                <a16:creationId xmlns:a16="http://schemas.microsoft.com/office/drawing/2014/main" id="{27E49F61-85BE-D0AA-CCAC-F73186C35F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7975"/>
            <a:ext cx="1588" cy="1588"/>
          </a:xfrm>
          <a:solidFill>
            <a:srgbClr val="FFFFFF"/>
          </a:solidFill>
          <a:ln/>
        </p:spPr>
      </p:sp>
      <p:sp>
        <p:nvSpPr>
          <p:cNvPr id="90116" name="Rectangle 3">
            <a:extLst>
              <a:ext uri="{FF2B5EF4-FFF2-40B4-BE49-F238E27FC236}">
                <a16:creationId xmlns:a16="http://schemas.microsoft.com/office/drawing/2014/main" id="{98DC4F98-6336-627F-C6AA-004C25F542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14350" y="4387850"/>
            <a:ext cx="5980113" cy="4129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64E47597-081E-1858-1E6E-DB231E10B9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33359FC-BCEF-D044-9BC3-6A2ED24310E2}" type="slidenum">
              <a:rPr lang="en-US" altLang="en-US" smtClean="0"/>
              <a:pPr/>
              <a:t>36</a:t>
            </a:fld>
            <a:endParaRPr lang="en-US" altLang="en-US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A70F9C2F-ACF2-3A46-BC63-173258303A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7975"/>
            <a:ext cx="1588" cy="1588"/>
          </a:xfrm>
          <a:solidFill>
            <a:srgbClr val="FFFFFF"/>
          </a:solidFill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1C6E789C-84EC-1BFF-06EF-98B17C8947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14350" y="4387850"/>
            <a:ext cx="5980113" cy="4129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97798340-6AD4-EB4E-76D0-E99984EEED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8EF8859-210E-B749-8EF8-164B846081C1}" type="slidenum">
              <a:rPr lang="en-US" altLang="en-US" smtClean="0"/>
              <a:pPr/>
              <a:t>39</a:t>
            </a:fld>
            <a:endParaRPr lang="en-US" altLang="en-US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9B12E67B-6586-AC06-A4DA-F67FE547C9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7975"/>
            <a:ext cx="1588" cy="1588"/>
          </a:xfrm>
          <a:solidFill>
            <a:srgbClr val="FFFFFF"/>
          </a:solidFill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C1CA66CE-E026-1E1E-0CE9-FFA57326E3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14350" y="4387850"/>
            <a:ext cx="5980113" cy="4129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30BA89-E8AA-0C46-B803-E336C4BEC015}" type="slidenum">
              <a:rPr lang="en-US" altLang="en-US" smtClean="0"/>
              <a:pPr>
                <a:defRPr/>
              </a:pPr>
              <a:t>49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2789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>
            <a:extLst>
              <a:ext uri="{FF2B5EF4-FFF2-40B4-BE49-F238E27FC236}">
                <a16:creationId xmlns:a16="http://schemas.microsoft.com/office/drawing/2014/main" id="{54751952-FE73-B196-AD8F-4E03BF4776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800" y="1219200"/>
            <a:ext cx="105664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>
            <a:extLst>
              <a:ext uri="{FF2B5EF4-FFF2-40B4-BE49-F238E27FC236}">
                <a16:creationId xmlns:a16="http://schemas.microsoft.com/office/drawing/2014/main" id="{71FD80CC-E098-9B07-41F3-0FD547C93E1C}"/>
              </a:ext>
            </a:extLst>
          </p:cNvPr>
          <p:cNvSpPr>
            <a:spLocks noChangeShapeType="1"/>
          </p:cNvSpPr>
          <p:nvPr/>
        </p:nvSpPr>
        <p:spPr bwMode="auto">
          <a:xfrm>
            <a:off x="2641601" y="3962400"/>
            <a:ext cx="868256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1" y="1524000"/>
            <a:ext cx="10164233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41600" y="3962400"/>
            <a:ext cx="87376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D907B94-B195-2FE3-5AD0-85E25B295C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9FDD515-4DC6-60D6-D450-8DE36B4BE6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3638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DCCC55F-551B-76C9-3C42-9BCF9E3F98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B5C84-7C53-4440-B227-4E14222530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595367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581D36F-2B54-BB53-6492-A91F4C1912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1FBDED0-C82F-AD5D-1406-3158F9683F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CEBA2C0-0861-AB84-F22F-7F82504A06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B1DED-1144-0349-86FE-5B20402A2E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004050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5965136-3A79-818A-5B00-9099FE6C75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1B41FBD-8D3F-1041-1559-31DFB16B33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F5431B9-7729-C648-F1AE-4AB11FB265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3C324-0A6A-9F44-92AF-9BCD67ED67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536112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109728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941763"/>
            <a:ext cx="109728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DF6553-3BCD-1D95-03EB-9D6FB4A346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3B4DB3-F296-AC6F-DC73-926C65877B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59D5D4-C5C3-A8EF-D919-4FA555EFF1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B211E-27BF-E947-9FE4-0FB0472E5B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575616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FECB270-74B6-B2EE-BA66-CF67CE70CF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04BA111-09DD-A473-3D81-D2127209CF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03067E3-3DD6-986B-51EB-531BFF6593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096D6-DC49-CE4D-8AD1-7A9F9301FA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866059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06AAA50-2858-8763-D8CB-2430969179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EAD689C-5924-8169-ABD2-AB7169C286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2187FCC-B3DC-9F90-4D2C-46B239E64B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ADB79-0B38-F242-87D7-8E6E44C8E1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884855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332D9F-6006-B354-29E4-4E9F832C0E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B1F55F-0651-957B-21EF-202A10A5A3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E8BFBA-0E20-0B7B-4A9E-519658FB13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42B2C-1F76-F749-9CD6-A2311B204D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38259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ACA632B-8D07-6832-CA5F-C2CEA87C9B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9EFF4E2-1C43-CF8F-C51A-1536DE77A9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BFA07B8-CA11-A6A0-EC2F-A9EBE6A3B6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C4ED7-A610-9E48-9DE2-D9F69841F1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115248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2848F1D-373E-6815-009F-23D3575123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0502E25-E39C-7A1F-8138-F7E99DA9F6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BEF821F-506B-8406-965A-26D0AC404D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C1E81-9E09-9B4B-907E-F87A6441E3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63353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137DE8E-C03D-1583-0389-D1F67B7D6D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AF4DD24-1C31-1EB8-82F9-5FC8C72CE1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85702D7-47DF-F1B7-6F49-C39FC73F3F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F695D-BF77-9846-BA79-7394C02B82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882616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8DACB9-D42E-3E2F-CD00-D4B3996369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65624F-D16D-6E8D-5E1F-0CCC6E32B5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C45B92-5762-890E-C127-85F01046EC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C3D83-D898-1746-9A96-21474A7966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706190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AE5294-C8D2-DC1A-A2BE-7FEB713D5F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821E7E-FBB8-C0EC-D276-E47DA79475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1B5E8C-A2B1-CD97-8384-0DABF00739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42690-3921-A24E-A3B0-B2E847038D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639166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4A8CB2F-107D-A78A-E225-436F37BBE8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A7A9969-B241-FF88-82FC-7B385479B1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BAE46D19-EB2A-41E5-0245-940F0C2397E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CCCF063E-36C8-927D-AA17-4CF1B93F918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8A147110-4741-D9E9-E371-D2ED836B456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88CB9C52-1084-374A-BBF7-FFBB15783E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Freeform 7">
            <a:extLst>
              <a:ext uri="{FF2B5EF4-FFF2-40B4-BE49-F238E27FC236}">
                <a16:creationId xmlns:a16="http://schemas.microsoft.com/office/drawing/2014/main" id="{E70E9666-0DC2-6B18-D6DB-07FD2633BC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0" y="228600"/>
            <a:ext cx="109728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id="{135FF166-CB08-24B1-754D-D851C2022AA8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6172200"/>
            <a:ext cx="109728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4025" r:id="rId1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MS PGothic" panose="020B0600070205080204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MS PGothic" panose="020B0600070205080204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MS PGothic" panose="020B0600070205080204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MS PGothic" panose="020B0600070205080204" pitchFamily="34" charset="-128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6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10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4">
            <a:extLst>
              <a:ext uri="{FF2B5EF4-FFF2-40B4-BE49-F238E27FC236}">
                <a16:creationId xmlns:a16="http://schemas.microsoft.com/office/drawing/2014/main" id="{9AECC5D5-5539-8F91-0BCD-51E0441480B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1295400"/>
            <a:ext cx="11353800" cy="2286000"/>
          </a:xfrm>
        </p:spPr>
        <p:txBody>
          <a:bodyPr/>
          <a:lstStyle/>
          <a:p>
            <a:pPr eaLnBrk="1" hangingPunct="1"/>
            <a:r>
              <a:rPr lang="en-US" altLang="en-US" sz="4600" b="1" dirty="0"/>
              <a:t>Postural Orthostatic Tachycardia Syndrome:</a:t>
            </a:r>
            <a:br>
              <a:rPr lang="en-US" altLang="en-US" sz="4600" b="1" dirty="0"/>
            </a:br>
            <a:r>
              <a:rPr lang="en-US" altLang="en-US" sz="4600" b="1" dirty="0"/>
              <a:t>Approach &amp; Management</a:t>
            </a:r>
            <a:endParaRPr lang="en-US" altLang="en-US" sz="4600" b="1" i="1" dirty="0"/>
          </a:p>
        </p:txBody>
      </p:sp>
      <p:sp>
        <p:nvSpPr>
          <p:cNvPr id="17410" name="Rectangle 5">
            <a:extLst>
              <a:ext uri="{FF2B5EF4-FFF2-40B4-BE49-F238E27FC236}">
                <a16:creationId xmlns:a16="http://schemas.microsoft.com/office/drawing/2014/main" id="{A4702A6F-2135-C0C2-7767-D7BE18CE734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971800" y="4038600"/>
            <a:ext cx="8153400" cy="2590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b="1" dirty="0"/>
              <a:t>Satish R Raj MD MSCI FACC FHRS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b="1" dirty="0"/>
              <a:t>Professor of Cardiac Sciences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b="1" dirty="0"/>
              <a:t>Libin Cardiovascular Institute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b="1" dirty="0"/>
              <a:t>Cumming School of Medicine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b="1" dirty="0"/>
              <a:t>University of Calgary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 b="1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b="1" dirty="0">
                <a:solidFill>
                  <a:srgbClr val="0070C0"/>
                </a:solidFill>
              </a:rPr>
              <a:t>North Florida Cardiovascular Symposium, Jacksonville FL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b="1" dirty="0">
                <a:solidFill>
                  <a:srgbClr val="0070C0"/>
                </a:solidFill>
              </a:rPr>
              <a:t>June, 2024</a:t>
            </a:r>
          </a:p>
        </p:txBody>
      </p:sp>
    </p:spTree>
    <p:extLst>
      <p:ext uri="{BB962C8B-B14F-4D97-AF65-F5344CB8AC3E}">
        <p14:creationId xmlns:p14="http://schemas.microsoft.com/office/powerpoint/2010/main" val="351724920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9E9EC158-EEC8-27FC-3211-0481D02A87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POTS: Feel awful when upright</a:t>
            </a:r>
          </a:p>
        </p:txBody>
      </p:sp>
      <p:pic>
        <p:nvPicPr>
          <p:cNvPr id="27650" name="Picture 3" descr="POTS Tilt Symptoms">
            <a:extLst>
              <a:ext uri="{FF2B5EF4-FFF2-40B4-BE49-F238E27FC236}">
                <a16:creationId xmlns:a16="http://schemas.microsoft.com/office/drawing/2014/main" id="{AB2D14B2-C2C6-6D14-1CE8-AAC3781CDF3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1554163"/>
            <a:ext cx="7620000" cy="4621212"/>
          </a:xfrm>
          <a:noFill/>
        </p:spPr>
      </p:pic>
      <p:sp>
        <p:nvSpPr>
          <p:cNvPr id="27651" name="Text Box 4">
            <a:extLst>
              <a:ext uri="{FF2B5EF4-FFF2-40B4-BE49-F238E27FC236}">
                <a16:creationId xmlns:a16="http://schemas.microsoft.com/office/drawing/2014/main" id="{0688588E-4BCC-AAC1-16F8-F484DFA5E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4400" y="6172200"/>
            <a:ext cx="71123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1"/>
              <a:t>SR Raj &amp; RS Sheldon, </a:t>
            </a:r>
            <a:r>
              <a:rPr lang="en-US" altLang="en-US" sz="1400" b="1" i="1"/>
              <a:t>Tilt Table Testing</a:t>
            </a:r>
            <a:r>
              <a:rPr lang="en-US" altLang="en-US" sz="1400" b="1"/>
              <a:t> in </a:t>
            </a:r>
          </a:p>
          <a:p>
            <a:pPr eaLnBrk="1" hangingPunct="1"/>
            <a:r>
              <a:rPr lang="en-US" altLang="en-US" sz="1400" b="1"/>
              <a:t>S Saksena &amp; AJ Camm Electrophysiological Disorders of the Heart 2nd Ed. (2011)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6E7F2783-F025-A43F-5AEC-4CFB27B236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300039"/>
            <a:ext cx="8229600" cy="1139825"/>
          </a:xfrm>
        </p:spPr>
        <p:txBody>
          <a:bodyPr/>
          <a:lstStyle/>
          <a:p>
            <a:r>
              <a:rPr lang="en-US" altLang="en-US" b="1"/>
              <a:t>The Face of POTS</a:t>
            </a:r>
            <a:endParaRPr lang="en-US" altLang="en-US"/>
          </a:p>
        </p:txBody>
      </p:sp>
      <p:pic>
        <p:nvPicPr>
          <p:cNvPr id="28674" name="Content Placeholder 5">
            <a:extLst>
              <a:ext uri="{FF2B5EF4-FFF2-40B4-BE49-F238E27FC236}">
                <a16:creationId xmlns:a16="http://schemas.microsoft.com/office/drawing/2014/main" id="{B1D8DF9A-6397-D1F1-9393-676A373B3CB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369495"/>
            <a:ext cx="10659613" cy="4119010"/>
          </a:xfrm>
        </p:spPr>
      </p:pic>
      <p:sp>
        <p:nvSpPr>
          <p:cNvPr id="28675" name="Slide Number Placeholder 3">
            <a:extLst>
              <a:ext uri="{FF2B5EF4-FFF2-40B4-BE49-F238E27FC236}">
                <a16:creationId xmlns:a16="http://schemas.microsoft.com/office/drawing/2014/main" id="{79049C63-67DB-1334-A804-3E65BA7072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1A5AE6A-0674-FD46-8E1F-4760AA4DFC03}" type="slidenum">
              <a:rPr lang="en-US" altLang="en-US" smtClean="0">
                <a:latin typeface="Garamond" panose="02020404030301010803" pitchFamily="18" charset="0"/>
              </a:rPr>
              <a:pPr/>
              <a:t>11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28676" name="Text Box 16">
            <a:extLst>
              <a:ext uri="{FF2B5EF4-FFF2-40B4-BE49-F238E27FC236}">
                <a16:creationId xmlns:a16="http://schemas.microsoft.com/office/drawing/2014/main" id="{3EEFD23C-5249-0E4B-3917-894343676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6265864"/>
            <a:ext cx="5803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1"/>
              <a:t>BH Shaw et al., J Intern Med. 2019 Mar 12. doi: 10.1111/joim.12895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6">
            <a:extLst>
              <a:ext uri="{FF2B5EF4-FFF2-40B4-BE49-F238E27FC236}">
                <a16:creationId xmlns:a16="http://schemas.microsoft.com/office/drawing/2014/main" id="{B56676CE-2572-3227-2260-88888D4570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739105"/>
            <a:ext cx="2500313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TextBox 10">
            <a:extLst>
              <a:ext uri="{FF2B5EF4-FFF2-40B4-BE49-F238E27FC236}">
                <a16:creationId xmlns:a16="http://schemas.microsoft.com/office/drawing/2014/main" id="{685ED37C-62A7-CD0F-5B21-7FAB516CD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1145" y="1371600"/>
            <a:ext cx="800100" cy="50641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2700" b="1" dirty="0">
                <a:solidFill>
                  <a:srgbClr val="C00000"/>
                </a:solidFill>
              </a:rPr>
              <a:t>Sex</a:t>
            </a:r>
          </a:p>
        </p:txBody>
      </p:sp>
      <p:pic>
        <p:nvPicPr>
          <p:cNvPr id="29699" name="Picture 7">
            <a:extLst>
              <a:ext uri="{FF2B5EF4-FFF2-40B4-BE49-F238E27FC236}">
                <a16:creationId xmlns:a16="http://schemas.microsoft.com/office/drawing/2014/main" id="{428C5C43-1564-3A9A-CBB2-18C5575832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88" y="4191000"/>
            <a:ext cx="250031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2">
            <a:extLst>
              <a:ext uri="{FF2B5EF4-FFF2-40B4-BE49-F238E27FC236}">
                <a16:creationId xmlns:a16="http://schemas.microsoft.com/office/drawing/2014/main" id="{3C074A07-C97B-A71F-F48A-B1F7DFD458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50" y="2462214"/>
            <a:ext cx="5048250" cy="352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7" name="TextBox 10">
            <a:extLst>
              <a:ext uri="{FF2B5EF4-FFF2-40B4-BE49-F238E27FC236}">
                <a16:creationId xmlns:a16="http://schemas.microsoft.com/office/drawing/2014/main" id="{A120D7B1-24D9-F770-06CF-BE3AF9FC17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2964" y="1960563"/>
            <a:ext cx="4840286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2800" b="1" dirty="0">
                <a:solidFill>
                  <a:srgbClr val="C00000"/>
                </a:solidFill>
              </a:rPr>
              <a:t>Age of symptom onset</a:t>
            </a:r>
          </a:p>
        </p:txBody>
      </p:sp>
      <p:sp>
        <p:nvSpPr>
          <p:cNvPr id="2" name="TextBox 13">
            <a:extLst>
              <a:ext uri="{FF2B5EF4-FFF2-40B4-BE49-F238E27FC236}">
                <a16:creationId xmlns:a16="http://schemas.microsoft.com/office/drawing/2014/main" id="{D74EBC3C-4F1E-839A-48AB-E91659CAA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2713039"/>
            <a:ext cx="4800600" cy="86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5138" tIns="62569" rIns="125138" bIns="62569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POTS after age 18 years – 44%.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Peak age of onset is age 14.</a:t>
            </a:r>
          </a:p>
        </p:txBody>
      </p:sp>
      <p:sp>
        <p:nvSpPr>
          <p:cNvPr id="29703" name="Title 1">
            <a:extLst>
              <a:ext uri="{FF2B5EF4-FFF2-40B4-BE49-F238E27FC236}">
                <a16:creationId xmlns:a16="http://schemas.microsoft.com/office/drawing/2014/main" id="{8F1BBF29-7C4B-FCD7-F06C-67486D51FF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The Face of POTS</a:t>
            </a:r>
            <a:endParaRPr lang="en-US" altLang="en-US" dirty="0"/>
          </a:p>
        </p:txBody>
      </p:sp>
      <p:sp>
        <p:nvSpPr>
          <p:cNvPr id="3" name="TextBox 11">
            <a:extLst>
              <a:ext uri="{FF2B5EF4-FFF2-40B4-BE49-F238E27FC236}">
                <a16:creationId xmlns:a16="http://schemas.microsoft.com/office/drawing/2014/main" id="{C096DECA-6A37-313E-94D5-6AE7BBEFA0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3599" y="4027487"/>
            <a:ext cx="1011238" cy="508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2700" b="1" dirty="0">
                <a:solidFill>
                  <a:srgbClr val="C00000"/>
                </a:solidFill>
              </a:rPr>
              <a:t>Race</a:t>
            </a:r>
          </a:p>
        </p:txBody>
      </p:sp>
      <p:sp>
        <p:nvSpPr>
          <p:cNvPr id="29705" name="Text Box 16">
            <a:extLst>
              <a:ext uri="{FF2B5EF4-FFF2-40B4-BE49-F238E27FC236}">
                <a16:creationId xmlns:a16="http://schemas.microsoft.com/office/drawing/2014/main" id="{F204F9C1-C4BD-FE9E-F7C5-7F03D843A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6265864"/>
            <a:ext cx="5803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1"/>
              <a:t>BH Shaw et al., J Intern Med. 2019 Mar 12. doi: 10.1111/joim.12895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458B4-4D3C-491D-BCFC-DC72A08B5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228601"/>
            <a:ext cx="8229600" cy="7286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400" b="1" dirty="0">
                <a:cs typeface="ＭＳ Ｐゴシック" charset="0"/>
              </a:rPr>
              <a:t>Common symptoms</a:t>
            </a:r>
          </a:p>
        </p:txBody>
      </p:sp>
      <p:pic>
        <p:nvPicPr>
          <p:cNvPr id="30722" name="Picture 4">
            <a:extLst>
              <a:ext uri="{FF2B5EF4-FFF2-40B4-BE49-F238E27FC236}">
                <a16:creationId xmlns:a16="http://schemas.microsoft.com/office/drawing/2014/main" id="{CE68A8ED-58A3-A84A-71B9-04AD8583E1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838201"/>
            <a:ext cx="7353300" cy="571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16">
            <a:extLst>
              <a:ext uri="{FF2B5EF4-FFF2-40B4-BE49-F238E27FC236}">
                <a16:creationId xmlns:a16="http://schemas.microsoft.com/office/drawing/2014/main" id="{47F8A4FE-D24B-A8E9-E939-8880CF1AB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6477001"/>
            <a:ext cx="5803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1"/>
              <a:t>BH Shaw et al., J Intern Med. 2019 Mar 12. doi: 10.1111/joim.12895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FFA1D7A4-3FB9-E23E-2160-7B6952CB5F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The Face of POTS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C48BD08-5F87-B587-46ED-32CFAA3ECE6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92313" y="2011364"/>
          <a:ext cx="3562350" cy="3382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2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6458">
                <a:tc>
                  <a:txBody>
                    <a:bodyPr/>
                    <a:lstStyle/>
                    <a:p>
                      <a:r>
                        <a:rPr lang="en-US" sz="1800" dirty="0"/>
                        <a:t>Comorbidity</a:t>
                      </a:r>
                    </a:p>
                  </a:txBody>
                  <a:tcPr marL="68598" marR="68598" marT="34288" marB="3428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3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Migraine headaches (40%)</a:t>
                      </a:r>
                    </a:p>
                  </a:txBody>
                  <a:tcPr marL="68598" marR="68598" marT="34288" marB="3428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458">
                <a:tc>
                  <a:txBody>
                    <a:bodyPr/>
                    <a:lstStyle/>
                    <a:p>
                      <a:r>
                        <a:rPr lang="en-US" sz="1800" dirty="0"/>
                        <a:t>IBS (30%)</a:t>
                      </a:r>
                    </a:p>
                  </a:txBody>
                  <a:tcPr marL="68598" marR="68598" marT="34288" marB="3428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458">
                <a:tc>
                  <a:txBody>
                    <a:bodyPr/>
                    <a:lstStyle/>
                    <a:p>
                      <a:r>
                        <a:rPr lang="en-US" sz="1800" b="1" dirty="0"/>
                        <a:t>EDS (25%)</a:t>
                      </a:r>
                    </a:p>
                  </a:txBody>
                  <a:tcPr marL="68598" marR="68598" marT="34288" marB="3428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458">
                <a:tc>
                  <a:txBody>
                    <a:bodyPr/>
                    <a:lstStyle/>
                    <a:p>
                      <a:r>
                        <a:rPr lang="en-US" sz="1800" dirty="0"/>
                        <a:t>Asthma (20%)</a:t>
                      </a:r>
                    </a:p>
                  </a:txBody>
                  <a:tcPr marL="68598" marR="68598" marT="34288" marB="3428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458">
                <a:tc>
                  <a:txBody>
                    <a:bodyPr/>
                    <a:lstStyle/>
                    <a:p>
                      <a:r>
                        <a:rPr lang="en-US" sz="1800" b="1" dirty="0"/>
                        <a:t>Fibromyalgia (20%)</a:t>
                      </a:r>
                    </a:p>
                  </a:txBody>
                  <a:tcPr marL="68598" marR="68598" marT="34288" marB="3428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458">
                <a:tc>
                  <a:txBody>
                    <a:bodyPr/>
                    <a:lstStyle/>
                    <a:p>
                      <a:r>
                        <a:rPr lang="en-US" sz="1800" b="1" dirty="0"/>
                        <a:t>Raynaud’s phenomenon (16%)</a:t>
                      </a:r>
                    </a:p>
                  </a:txBody>
                  <a:tcPr marL="68598" marR="68598" marT="34288" marB="34288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458">
                <a:tc>
                  <a:txBody>
                    <a:bodyPr/>
                    <a:lstStyle/>
                    <a:p>
                      <a:r>
                        <a:rPr lang="en-US" sz="1800" dirty="0"/>
                        <a:t>Gastroparesis (14%)</a:t>
                      </a:r>
                    </a:p>
                  </a:txBody>
                  <a:tcPr marL="68598" marR="68598" marT="34288" marB="34288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6458">
                <a:tc>
                  <a:txBody>
                    <a:bodyPr/>
                    <a:lstStyle/>
                    <a:p>
                      <a:r>
                        <a:rPr lang="en-US" sz="1800" dirty="0"/>
                        <a:t>Vasovagal syncope (13%</a:t>
                      </a:r>
                    </a:p>
                  </a:txBody>
                  <a:tcPr marL="68598" marR="68598" marT="34288" marB="34288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1768" name="Slide Number Placeholder 3">
            <a:extLst>
              <a:ext uri="{FF2B5EF4-FFF2-40B4-BE49-F238E27FC236}">
                <a16:creationId xmlns:a16="http://schemas.microsoft.com/office/drawing/2014/main" id="{80C2E932-E63C-F09F-B03C-3E3BCEE316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ADB3C36-43EC-9440-AD6D-8C38A146E2F6}" type="slidenum">
              <a:rPr lang="en-US" altLang="en-US" smtClean="0">
                <a:latin typeface="Garamond" panose="02020404030301010803" pitchFamily="18" charset="0"/>
              </a:rPr>
              <a:pPr/>
              <a:t>14</a:t>
            </a:fld>
            <a:endParaRPr lang="en-US" altLang="en-US">
              <a:latin typeface="Garamond" panose="02020404030301010803" pitchFamily="18" charset="0"/>
            </a:endParaRP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34453F07-34AB-A4AE-7F9F-2BAAAA67A44C}"/>
              </a:ext>
            </a:extLst>
          </p:cNvPr>
          <p:cNvGraphicFramePr>
            <a:graphicFrameLocks/>
          </p:cNvGraphicFramePr>
          <p:nvPr/>
        </p:nvGraphicFramePr>
        <p:xfrm>
          <a:off x="6081713" y="2011364"/>
          <a:ext cx="3562350" cy="3609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2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6489">
                <a:tc>
                  <a:txBody>
                    <a:bodyPr/>
                    <a:lstStyle/>
                    <a:p>
                      <a:r>
                        <a:rPr lang="en-US" sz="1800" dirty="0"/>
                        <a:t>Comorbidity cont.</a:t>
                      </a:r>
                    </a:p>
                  </a:txBody>
                  <a:tcPr marL="68598" marR="68598" marT="34291" marB="3429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2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Inappropriate sinus tachycardia (11%)</a:t>
                      </a:r>
                    </a:p>
                  </a:txBody>
                  <a:tcPr marL="68598" marR="68598" marT="34291" marB="3429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489">
                <a:tc>
                  <a:txBody>
                    <a:bodyPr/>
                    <a:lstStyle/>
                    <a:p>
                      <a:r>
                        <a:rPr lang="en-US" sz="1800" dirty="0"/>
                        <a:t>Mast cell activation DO (9%)</a:t>
                      </a:r>
                    </a:p>
                  </a:txBody>
                  <a:tcPr marL="68598" marR="68598" marT="34291" marB="3429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489">
                <a:tc>
                  <a:txBody>
                    <a:bodyPr/>
                    <a:lstStyle/>
                    <a:p>
                      <a:r>
                        <a:rPr lang="en-US" sz="1800" b="1" dirty="0"/>
                        <a:t>Autoimmune disease (16%)</a:t>
                      </a:r>
                    </a:p>
                  </a:txBody>
                  <a:tcPr marL="68598" marR="68598" marT="34291" marB="3429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489">
                <a:tc>
                  <a:txBody>
                    <a:bodyPr/>
                    <a:lstStyle/>
                    <a:p>
                      <a:r>
                        <a:rPr lang="en-US" sz="1800" dirty="0"/>
                        <a:t>Hashimoto’s thyroiditis (6%)</a:t>
                      </a:r>
                    </a:p>
                  </a:txBody>
                  <a:tcPr marL="68598" marR="68598" marT="34291" marB="3429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489">
                <a:tc>
                  <a:txBody>
                    <a:bodyPr/>
                    <a:lstStyle/>
                    <a:p>
                      <a:r>
                        <a:rPr lang="en-US" sz="1800" dirty="0"/>
                        <a:t>Celiac disease (3%)</a:t>
                      </a:r>
                    </a:p>
                  </a:txBody>
                  <a:tcPr marL="68598" marR="68598" marT="34291" marB="3429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489">
                <a:tc>
                  <a:txBody>
                    <a:bodyPr/>
                    <a:lstStyle/>
                    <a:p>
                      <a:r>
                        <a:rPr lang="en-US" sz="1800" b="1" dirty="0"/>
                        <a:t>Sjogren’s syndrome (3%)</a:t>
                      </a:r>
                    </a:p>
                  </a:txBody>
                  <a:tcPr marL="68598" marR="68598" marT="34291" marB="3429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7309">
                <a:tc>
                  <a:txBody>
                    <a:bodyPr/>
                    <a:lstStyle/>
                    <a:p>
                      <a:r>
                        <a:rPr lang="en-US" sz="1800" b="1" dirty="0"/>
                        <a:t>RA (2%)</a:t>
                      </a:r>
                    </a:p>
                  </a:txBody>
                  <a:tcPr marL="68598" marR="68598" marT="34291" marB="3429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6489">
                <a:tc>
                  <a:txBody>
                    <a:bodyPr/>
                    <a:lstStyle/>
                    <a:p>
                      <a:r>
                        <a:rPr lang="en-US" sz="1800" b="1" dirty="0"/>
                        <a:t>Lupus (4%)</a:t>
                      </a:r>
                    </a:p>
                  </a:txBody>
                  <a:tcPr marL="68598" marR="68598" marT="34291" marB="34291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1791" name="Rectangle 7">
            <a:extLst>
              <a:ext uri="{FF2B5EF4-FFF2-40B4-BE49-F238E27FC236}">
                <a16:creationId xmlns:a16="http://schemas.microsoft.com/office/drawing/2014/main" id="{7B0B57A0-1EC9-164C-8B01-16BCAF5E7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1" y="1477963"/>
            <a:ext cx="6994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b="1"/>
              <a:t>3276 (83%) had another medical condition in addition to POTS</a:t>
            </a:r>
          </a:p>
        </p:txBody>
      </p:sp>
      <p:sp>
        <p:nvSpPr>
          <p:cNvPr id="31792" name="Text Box 16">
            <a:extLst>
              <a:ext uri="{FF2B5EF4-FFF2-40B4-BE49-F238E27FC236}">
                <a16:creationId xmlns:a16="http://schemas.microsoft.com/office/drawing/2014/main" id="{5B7E58C9-6EB6-EF5C-D8ED-4C89DCD0E2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6265864"/>
            <a:ext cx="5803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1"/>
              <a:t>BH Shaw et al., J Intern Med. 2019 Mar 12. doi: 10.1111/joim.12895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3BBBEF76-46EB-5A86-BC96-83B2B48DAC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b="1"/>
              <a:t>Education</a:t>
            </a:r>
          </a:p>
        </p:txBody>
      </p:sp>
      <p:sp>
        <p:nvSpPr>
          <p:cNvPr id="32770" name="Content Placeholder 2">
            <a:extLst>
              <a:ext uri="{FF2B5EF4-FFF2-40B4-BE49-F238E27FC236}">
                <a16:creationId xmlns:a16="http://schemas.microsoft.com/office/drawing/2014/main" id="{6CDE86EC-15D0-91BA-E5EA-5F919564516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/>
              <a:t>POTS can cause troubles with Education</a:t>
            </a:r>
          </a:p>
          <a:p>
            <a:endParaRPr lang="en-US" altLang="en-US" b="1"/>
          </a:p>
          <a:p>
            <a:r>
              <a:rPr lang="en-US" altLang="en-US" b="1"/>
              <a:t>As a result of their POTS:</a:t>
            </a:r>
          </a:p>
          <a:p>
            <a:pPr lvl="1"/>
            <a:r>
              <a:rPr lang="en-US" altLang="en-US" b="1">
                <a:solidFill>
                  <a:srgbClr val="0000FF"/>
                </a:solidFill>
              </a:rPr>
              <a:t>89% of patients missed school </a:t>
            </a:r>
          </a:p>
          <a:p>
            <a:pPr lvl="1"/>
            <a:r>
              <a:rPr lang="en-US" altLang="en-US" b="1"/>
              <a:t>28% received home schooling </a:t>
            </a:r>
          </a:p>
          <a:p>
            <a:pPr lvl="1"/>
            <a:r>
              <a:rPr lang="en-US" altLang="en-US" b="1">
                <a:solidFill>
                  <a:srgbClr val="0000FF"/>
                </a:solidFill>
              </a:rPr>
              <a:t>25% of patients have had to drop out of school </a:t>
            </a:r>
          </a:p>
          <a:p>
            <a:pPr lvl="1"/>
            <a:r>
              <a:rPr lang="en-US" altLang="en-US" b="1"/>
              <a:t>38% have had to delay or postpone enrollment or completion of university</a:t>
            </a:r>
          </a:p>
          <a:p>
            <a:pPr lvl="1"/>
            <a:endParaRPr lang="en-US" altLang="en-US" b="1"/>
          </a:p>
        </p:txBody>
      </p:sp>
      <p:sp>
        <p:nvSpPr>
          <p:cNvPr id="32771" name="Text Box 16">
            <a:extLst>
              <a:ext uri="{FF2B5EF4-FFF2-40B4-BE49-F238E27FC236}">
                <a16:creationId xmlns:a16="http://schemas.microsoft.com/office/drawing/2014/main" id="{0049304F-50D6-D2F1-D2A8-CB7AD2E25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6265864"/>
            <a:ext cx="5803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1"/>
              <a:t>BH Shaw et al., J Intern Med. 2019 Mar 12. doi: 10.1111/joim.12895</a:t>
            </a: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44710DF5-ACDB-701C-8DB6-97B08321BA8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001" y="1371600"/>
            <a:ext cx="7623175" cy="1752600"/>
          </a:xfrm>
        </p:spPr>
        <p:txBody>
          <a:bodyPr/>
          <a:lstStyle/>
          <a:p>
            <a:pPr eaLnBrk="1" hangingPunct="1"/>
            <a:r>
              <a:rPr lang="en-US" altLang="en-US" b="1"/>
              <a:t>Quality of Life in POTS</a:t>
            </a:r>
          </a:p>
        </p:txBody>
      </p:sp>
      <p:sp>
        <p:nvSpPr>
          <p:cNvPr id="33794" name="Rectangle 3">
            <a:extLst>
              <a:ext uri="{FF2B5EF4-FFF2-40B4-BE49-F238E27FC236}">
                <a16:creationId xmlns:a16="http://schemas.microsoft.com/office/drawing/2014/main" id="{65001226-1E20-EC3D-3685-A00548AB805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CA" altLang="en-US"/>
          </a:p>
        </p:txBody>
      </p:sp>
      <p:pic>
        <p:nvPicPr>
          <p:cNvPr id="33795" name="Picture 1">
            <a:extLst>
              <a:ext uri="{FF2B5EF4-FFF2-40B4-BE49-F238E27FC236}">
                <a16:creationId xmlns:a16="http://schemas.microsoft.com/office/drawing/2014/main" id="{2FCD15F2-E7D3-2237-B986-0AED53142E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1" y="3352801"/>
            <a:ext cx="2028825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Box 2">
            <a:extLst>
              <a:ext uri="{FF2B5EF4-FFF2-40B4-BE49-F238E27FC236}">
                <a16:creationId xmlns:a16="http://schemas.microsoft.com/office/drawing/2014/main" id="{59C29C53-0D5B-2153-5074-76CF9E5A75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8964" y="5638800"/>
            <a:ext cx="15446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Kanika Bagai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71E402AD-4A18-554B-B77F-23099DF590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7814"/>
            <a:ext cx="8229600" cy="1169987"/>
          </a:xfrm>
        </p:spPr>
        <p:txBody>
          <a:bodyPr/>
          <a:lstStyle/>
          <a:p>
            <a:pPr eaLnBrk="1" hangingPunct="1"/>
            <a:r>
              <a:rPr lang="en-US" altLang="en-US" sz="3800" b="1"/>
              <a:t>Health Related Quality of Life (SF-36) – Chronic Illnesses</a:t>
            </a:r>
          </a:p>
        </p:txBody>
      </p:sp>
      <p:graphicFrame>
        <p:nvGraphicFramePr>
          <p:cNvPr id="34818" name="Object 3">
            <a:extLst>
              <a:ext uri="{FF2B5EF4-FFF2-40B4-BE49-F238E27FC236}">
                <a16:creationId xmlns:a16="http://schemas.microsoft.com/office/drawing/2014/main" id="{E3E0C8F4-9FBB-54BC-0F80-77F7A0949044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3048000" y="1609726"/>
          <a:ext cx="6705600" cy="479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Project" r:id="rId3" imgW="4470400" imgH="3149600" progId="Prism4.Document">
                  <p:embed/>
                </p:oleObj>
              </mc:Choice>
              <mc:Fallback>
                <p:oleObj name="Prism Project" r:id="rId3" imgW="4470400" imgH="3149600" progId="Prism4.Document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609726"/>
                        <a:ext cx="6705600" cy="479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19" name="TextBox 3">
            <a:extLst>
              <a:ext uri="{FF2B5EF4-FFF2-40B4-BE49-F238E27FC236}">
                <a16:creationId xmlns:a16="http://schemas.microsoft.com/office/drawing/2014/main" id="{B55FBD71-32B0-08E0-6FF9-AC970B8A2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1913" y="2128838"/>
            <a:ext cx="1147762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 b="1">
                <a:latin typeface="Calibri" panose="020F0502020204030204" pitchFamily="34" charset="0"/>
              </a:rPr>
              <a:t>Dialysis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DFC5402D-8F09-3804-BA36-A9C10E4FB3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7814"/>
            <a:ext cx="8229600" cy="1169987"/>
          </a:xfrm>
        </p:spPr>
        <p:txBody>
          <a:bodyPr/>
          <a:lstStyle/>
          <a:p>
            <a:pPr eaLnBrk="1" hangingPunct="1"/>
            <a:r>
              <a:rPr lang="en-US" altLang="en-US" sz="3800" b="1"/>
              <a:t>Health Related Quality of Life (SF-36) – Chronic Illnesses</a:t>
            </a:r>
          </a:p>
        </p:txBody>
      </p:sp>
      <p:graphicFrame>
        <p:nvGraphicFramePr>
          <p:cNvPr id="36866" name="Object 3">
            <a:extLst>
              <a:ext uri="{FF2B5EF4-FFF2-40B4-BE49-F238E27FC236}">
                <a16:creationId xmlns:a16="http://schemas.microsoft.com/office/drawing/2014/main" id="{AD8E32D0-0465-10AC-7771-B9FA22018768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3048000" y="1238250"/>
          <a:ext cx="6705600" cy="516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Project" r:id="rId3" imgW="4470400" imgH="3390900" progId="Prism4.Document">
                  <p:embed/>
                </p:oleObj>
              </mc:Choice>
              <mc:Fallback>
                <p:oleObj name="Prism Project" r:id="rId3" imgW="4470400" imgH="3390900" progId="Prism4.Document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238250"/>
                        <a:ext cx="6705600" cy="5162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7" name="Text Box 4">
            <a:extLst>
              <a:ext uri="{FF2B5EF4-FFF2-40B4-BE49-F238E27FC236}">
                <a16:creationId xmlns:a16="http://schemas.microsoft.com/office/drawing/2014/main" id="{A0017D48-9E69-3DC8-AAE2-6F3376859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1" y="6299200"/>
            <a:ext cx="4467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1"/>
              <a:t>Modified from K Bagai et al., </a:t>
            </a:r>
            <a:r>
              <a:rPr lang="sv-SE" altLang="en-US" sz="1400" b="1"/>
              <a:t>J Clin Sleep Med 2011</a:t>
            </a:r>
            <a:endParaRPr lang="en-US" altLang="en-US" sz="1400" b="1"/>
          </a:p>
        </p:txBody>
      </p:sp>
      <p:sp>
        <p:nvSpPr>
          <p:cNvPr id="36868" name="TextBox 4">
            <a:extLst>
              <a:ext uri="{FF2B5EF4-FFF2-40B4-BE49-F238E27FC236}">
                <a16:creationId xmlns:a16="http://schemas.microsoft.com/office/drawing/2014/main" id="{7AB24D49-AEE9-FC76-3029-A30194358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1913" y="2128838"/>
            <a:ext cx="1147762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 b="1">
                <a:latin typeface="Calibri" panose="020F0502020204030204" pitchFamily="34" charset="0"/>
              </a:rPr>
              <a:t>Dialysis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C1E851BC-8CF9-AC50-A5F5-80CB67E2004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1" y="1295400"/>
            <a:ext cx="7623175" cy="1752600"/>
          </a:xfrm>
        </p:spPr>
        <p:txBody>
          <a:bodyPr/>
          <a:lstStyle/>
          <a:p>
            <a:pPr eaLnBrk="1" hangingPunct="1"/>
            <a:r>
              <a:rPr lang="en-US" altLang="en-US" b="1"/>
              <a:t>Is POTS … a Psychiatric Disorder?</a:t>
            </a:r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2BEA8797-AE3A-2187-A51F-6B7CF83861D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6867" name="TextBox 4">
            <a:extLst>
              <a:ext uri="{FF2B5EF4-FFF2-40B4-BE49-F238E27FC236}">
                <a16:creationId xmlns:a16="http://schemas.microsoft.com/office/drawing/2014/main" id="{FF746394-1F1D-B0D2-84B1-0BF04EFF1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2800" y="5638800"/>
            <a:ext cx="1168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Vidya Raj</a:t>
            </a:r>
          </a:p>
        </p:txBody>
      </p:sp>
      <p:pic>
        <p:nvPicPr>
          <p:cNvPr id="36868" name="Picture 1">
            <a:extLst>
              <a:ext uri="{FF2B5EF4-FFF2-40B4-BE49-F238E27FC236}">
                <a16:creationId xmlns:a16="http://schemas.microsoft.com/office/drawing/2014/main" id="{0DE3870A-97E3-3E98-0F1E-B4C7087D1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124200"/>
            <a:ext cx="180975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DC3EF-6DF6-1543-8902-3FCC9BEC5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7000"/>
            <a:ext cx="10972800" cy="762000"/>
          </a:xfrm>
        </p:spPr>
        <p:txBody>
          <a:bodyPr/>
          <a:lstStyle/>
          <a:p>
            <a:r>
              <a:rPr lang="en-US" sz="5333" b="1" dirty="0"/>
              <a:t>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900F0-0C6B-C149-A517-BCA08E489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47800"/>
            <a:ext cx="6096000" cy="3886200"/>
          </a:xfrm>
        </p:spPr>
        <p:txBody>
          <a:bodyPr/>
          <a:lstStyle/>
          <a:p>
            <a:r>
              <a:rPr lang="en-US" sz="2133" b="1" dirty="0"/>
              <a:t>Consulting/Honoraria</a:t>
            </a:r>
          </a:p>
          <a:p>
            <a:pPr lvl="1"/>
            <a:r>
              <a:rPr lang="en-US" sz="1867" dirty="0" err="1"/>
              <a:t>Theravance</a:t>
            </a:r>
            <a:r>
              <a:rPr lang="en-US" sz="1867" dirty="0"/>
              <a:t> Biopharma – nOH Consulting</a:t>
            </a:r>
          </a:p>
          <a:p>
            <a:pPr lvl="1"/>
            <a:r>
              <a:rPr lang="en-US" sz="1867" dirty="0" err="1"/>
              <a:t>Amneal</a:t>
            </a:r>
            <a:r>
              <a:rPr lang="en-US" sz="1867" dirty="0"/>
              <a:t> Pharma – </a:t>
            </a:r>
            <a:r>
              <a:rPr lang="en-US" sz="1867" dirty="0" err="1"/>
              <a:t>nOH</a:t>
            </a:r>
            <a:r>
              <a:rPr lang="en-US" sz="1867" dirty="0"/>
              <a:t> Consulting</a:t>
            </a:r>
          </a:p>
          <a:p>
            <a:pPr lvl="1"/>
            <a:r>
              <a:rPr lang="en-US" sz="1867" dirty="0" err="1"/>
              <a:t>Servier</a:t>
            </a:r>
            <a:r>
              <a:rPr lang="en-US" sz="1867" dirty="0"/>
              <a:t> Affaires </a:t>
            </a:r>
            <a:r>
              <a:rPr lang="en-US" sz="1867" dirty="0" err="1"/>
              <a:t>Medicales</a:t>
            </a:r>
            <a:r>
              <a:rPr lang="en-US" sz="1867" dirty="0"/>
              <a:t> – POTS Consulting</a:t>
            </a:r>
          </a:p>
          <a:p>
            <a:pPr lvl="1"/>
            <a:r>
              <a:rPr lang="en-US" sz="1867" dirty="0"/>
              <a:t>Regeneron – POTS Consulting</a:t>
            </a:r>
          </a:p>
          <a:p>
            <a:pPr lvl="1"/>
            <a:r>
              <a:rPr lang="en-US" sz="1867" dirty="0" err="1"/>
              <a:t>Argenx</a:t>
            </a:r>
            <a:r>
              <a:rPr lang="en-US" sz="1867" dirty="0"/>
              <a:t> BV – POTS Consulting</a:t>
            </a:r>
          </a:p>
          <a:p>
            <a:pPr lvl="1"/>
            <a:r>
              <a:rPr lang="en-US" sz="1867" dirty="0" err="1"/>
              <a:t>Antag</a:t>
            </a:r>
            <a:r>
              <a:rPr lang="en-US" sz="1867" dirty="0"/>
              <a:t> Pharma – POTS Consulting</a:t>
            </a:r>
          </a:p>
          <a:p>
            <a:pPr lvl="1"/>
            <a:r>
              <a:rPr lang="en-US" sz="1867" dirty="0"/>
              <a:t>STAT Health – POTS Consulting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A2A842E-8BC5-1F13-3FFD-11B0BB8A1BD0}"/>
              </a:ext>
            </a:extLst>
          </p:cNvPr>
          <p:cNvSpPr txBox="1">
            <a:spLocks/>
          </p:cNvSpPr>
          <p:nvPr/>
        </p:nvSpPr>
        <p:spPr bwMode="auto">
          <a:xfrm>
            <a:off x="6019800" y="1088571"/>
            <a:ext cx="5791200" cy="439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2133" b="1" kern="0" dirty="0"/>
          </a:p>
          <a:p>
            <a:r>
              <a:rPr lang="en-US" sz="2133" b="1" kern="0" dirty="0"/>
              <a:t>Associate Editor </a:t>
            </a:r>
          </a:p>
          <a:p>
            <a:pPr lvl="1"/>
            <a:r>
              <a:rPr lang="en-US" sz="1867" kern="0" dirty="0"/>
              <a:t>Autonomic Neurosciences: Basic &amp; Clinical (Elsevier)</a:t>
            </a:r>
          </a:p>
          <a:p>
            <a:pPr lvl="1"/>
            <a:endParaRPr lang="en-US" sz="1867" kern="0" dirty="0"/>
          </a:p>
          <a:p>
            <a:r>
              <a:rPr lang="en-US" sz="2133" b="1" kern="0" dirty="0"/>
              <a:t>Research Grants</a:t>
            </a:r>
          </a:p>
          <a:p>
            <a:pPr lvl="1"/>
            <a:r>
              <a:rPr lang="en-US" sz="1867" kern="0" dirty="0"/>
              <a:t>Canadian Institutes of Health Research</a:t>
            </a:r>
          </a:p>
          <a:p>
            <a:pPr lvl="1"/>
            <a:r>
              <a:rPr lang="en-US" sz="1867" kern="0" dirty="0"/>
              <a:t>Heart &amp; Stroke Foundation</a:t>
            </a:r>
          </a:p>
          <a:p>
            <a:pPr lvl="1"/>
            <a:r>
              <a:rPr lang="en-US" sz="1867" kern="0" dirty="0"/>
              <a:t>Dysautonomia International</a:t>
            </a:r>
          </a:p>
          <a:p>
            <a:pPr lvl="1"/>
            <a:r>
              <a:rPr lang="en-US" sz="1867" kern="0" dirty="0"/>
              <a:t>Standing Up To POTS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>
            <a:extLst>
              <a:ext uri="{FF2B5EF4-FFF2-40B4-BE49-F238E27FC236}">
                <a16:creationId xmlns:a16="http://schemas.microsoft.com/office/drawing/2014/main" id="{CC18495B-912E-CD68-BC25-00438D1EE48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1" y="1295400"/>
            <a:ext cx="7623175" cy="1752600"/>
          </a:xfrm>
        </p:spPr>
        <p:txBody>
          <a:bodyPr/>
          <a:lstStyle/>
          <a:p>
            <a:pPr eaLnBrk="1" hangingPunct="1"/>
            <a:r>
              <a:rPr lang="en-US" altLang="en-US" b="1"/>
              <a:t>Are POTS Patients Crazy?</a:t>
            </a:r>
          </a:p>
        </p:txBody>
      </p:sp>
      <p:sp>
        <p:nvSpPr>
          <p:cNvPr id="37890" name="Rectangle 3">
            <a:extLst>
              <a:ext uri="{FF2B5EF4-FFF2-40B4-BE49-F238E27FC236}">
                <a16:creationId xmlns:a16="http://schemas.microsoft.com/office/drawing/2014/main" id="{103FC5DC-0DD7-91D8-83CF-73E5AEFE6B3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114800" y="4114687"/>
            <a:ext cx="6883400" cy="914513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C00000"/>
                </a:solidFill>
              </a:rPr>
              <a:t>No more than the General Population</a:t>
            </a:r>
          </a:p>
        </p:txBody>
      </p:sp>
      <p:sp>
        <p:nvSpPr>
          <p:cNvPr id="37891" name="TextBox 4">
            <a:extLst>
              <a:ext uri="{FF2B5EF4-FFF2-40B4-BE49-F238E27FC236}">
                <a16:creationId xmlns:a16="http://schemas.microsoft.com/office/drawing/2014/main" id="{A6B6F791-131F-6B5A-4BFA-3F9C76239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050" y="5638800"/>
            <a:ext cx="1168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Vidya Raj</a:t>
            </a:r>
          </a:p>
        </p:txBody>
      </p:sp>
      <p:pic>
        <p:nvPicPr>
          <p:cNvPr id="37892" name="Picture 1">
            <a:extLst>
              <a:ext uri="{FF2B5EF4-FFF2-40B4-BE49-F238E27FC236}">
                <a16:creationId xmlns:a16="http://schemas.microsoft.com/office/drawing/2014/main" id="{74CDFDD4-1434-A4A5-07E4-BB3F8DC19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3124200"/>
            <a:ext cx="180975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E9D6DD26-DB83-7365-2653-D49A9D38EF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Anxiety (ASI) Scores</a:t>
            </a:r>
          </a:p>
        </p:txBody>
      </p:sp>
      <p:sp>
        <p:nvSpPr>
          <p:cNvPr id="38914" name="Rectangle 3">
            <a:extLst>
              <a:ext uri="{FF2B5EF4-FFF2-40B4-BE49-F238E27FC236}">
                <a16:creationId xmlns:a16="http://schemas.microsoft.com/office/drawing/2014/main" id="{4B1D3CED-2EAE-142B-F6DC-45C0E8B4C7B3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2743200" y="5029200"/>
            <a:ext cx="3429000" cy="106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1800"/>
              <a:t>Total score 0-64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/>
              <a:t>Population 19.1</a:t>
            </a:r>
            <a:r>
              <a:rPr lang="en-US" altLang="en-US" sz="1800">
                <a:cs typeface="Arial" panose="020B0604020202020204" pitchFamily="34" charset="0"/>
              </a:rPr>
              <a:t>±</a:t>
            </a:r>
            <a:r>
              <a:rPr lang="en-US" altLang="en-US" sz="1800"/>
              <a:t>9.1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/>
              <a:t>Panic disorder 36.4</a:t>
            </a:r>
            <a:r>
              <a:rPr lang="en-US" altLang="en-US" sz="1800">
                <a:cs typeface="Arial" panose="020B0604020202020204" pitchFamily="34" charset="0"/>
              </a:rPr>
              <a:t>±</a:t>
            </a:r>
            <a:r>
              <a:rPr lang="en-US" altLang="en-US" sz="1800"/>
              <a:t>10.3</a:t>
            </a:r>
          </a:p>
          <a:p>
            <a:pPr eaLnBrk="1" hangingPunct="1">
              <a:lnSpc>
                <a:spcPct val="90000"/>
              </a:lnSpc>
            </a:pPr>
            <a:endParaRPr lang="en-US" altLang="en-US" sz="1800"/>
          </a:p>
        </p:txBody>
      </p:sp>
      <p:sp>
        <p:nvSpPr>
          <p:cNvPr id="38915" name="Rectangle 4">
            <a:extLst>
              <a:ext uri="{FF2B5EF4-FFF2-40B4-BE49-F238E27FC236}">
                <a16:creationId xmlns:a16="http://schemas.microsoft.com/office/drawing/2014/main" id="{DFB58485-E88B-4DD6-3877-E8AE3C757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5029200"/>
            <a:ext cx="3429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en-US" sz="1800"/>
              <a:t>POTS vs. pop: P=0.07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en-US" sz="1800"/>
              <a:t>ADHD vs. pop: P=0.001</a:t>
            </a:r>
          </a:p>
        </p:txBody>
      </p:sp>
      <p:graphicFrame>
        <p:nvGraphicFramePr>
          <p:cNvPr id="38916" name="Object 5">
            <a:extLst>
              <a:ext uri="{FF2B5EF4-FFF2-40B4-BE49-F238E27FC236}">
                <a16:creationId xmlns:a16="http://schemas.microsoft.com/office/drawing/2014/main" id="{75863CA9-9386-0E2A-39E5-837457E420E3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2603501" y="950914"/>
          <a:ext cx="7593013" cy="399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Project" r:id="rId2" imgW="27698700" imgH="14566900" progId="Prism4.Document">
                  <p:embed/>
                </p:oleObj>
              </mc:Choice>
              <mc:Fallback>
                <p:oleObj name="Prism Project" r:id="rId2" imgW="27698700" imgH="14566900" progId="Prism4.Document">
                  <p:embed/>
                  <p:pic>
                    <p:nvPicPr>
                      <p:cNvPr id="38916" name="Object 5">
                        <a:extLst>
                          <a:ext uri="{FF2B5EF4-FFF2-40B4-BE49-F238E27FC236}">
                            <a16:creationId xmlns:a16="http://schemas.microsoft.com/office/drawing/2014/main" id="{75863CA9-9386-0E2A-39E5-837457E420E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3501" y="950914"/>
                        <a:ext cx="7593013" cy="399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7" name="Text Box 7">
            <a:extLst>
              <a:ext uri="{FF2B5EF4-FFF2-40B4-BE49-F238E27FC236}">
                <a16:creationId xmlns:a16="http://schemas.microsoft.com/office/drawing/2014/main" id="{0FA6FC9A-8E2D-22FD-D779-2C24C9294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6299200"/>
            <a:ext cx="53355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1"/>
              <a:t>V Raj et al. , </a:t>
            </a:r>
            <a:r>
              <a:rPr lang="pl-PL" altLang="en-US" sz="1400" b="1"/>
              <a:t>J Neurol Neurosurg Psychiatry 2009; 80: 339-344</a:t>
            </a:r>
            <a:endParaRPr lang="en-US" altLang="en-US" sz="1400" b="1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>
            <a:extLst>
              <a:ext uri="{FF2B5EF4-FFF2-40B4-BE49-F238E27FC236}">
                <a16:creationId xmlns:a16="http://schemas.microsoft.com/office/drawing/2014/main" id="{04A6B366-D2CC-A8B4-8BDE-1781E893F3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CAARS DSM-IV Inattention Scores</a:t>
            </a:r>
          </a:p>
        </p:txBody>
      </p:sp>
      <p:graphicFrame>
        <p:nvGraphicFramePr>
          <p:cNvPr id="39938" name="Object 3">
            <a:extLst>
              <a:ext uri="{FF2B5EF4-FFF2-40B4-BE49-F238E27FC236}">
                <a16:creationId xmlns:a16="http://schemas.microsoft.com/office/drawing/2014/main" id="{524F4B8F-2E30-382C-D055-6DFD646DE6EA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2500314" y="1487488"/>
          <a:ext cx="7267575" cy="452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Project" r:id="rId2" imgW="3975100" imgH="2476500" progId="Prism4.Document">
                  <p:embed/>
                </p:oleObj>
              </mc:Choice>
              <mc:Fallback>
                <p:oleObj name="Prism Project" r:id="rId2" imgW="3975100" imgH="2476500" progId="Prism4.Document">
                  <p:embed/>
                  <p:pic>
                    <p:nvPicPr>
                      <p:cNvPr id="39938" name="Object 3">
                        <a:extLst>
                          <a:ext uri="{FF2B5EF4-FFF2-40B4-BE49-F238E27FC236}">
                            <a16:creationId xmlns:a16="http://schemas.microsoft.com/office/drawing/2014/main" id="{524F4B8F-2E30-382C-D055-6DFD646DE6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314" y="1487488"/>
                        <a:ext cx="7267575" cy="4525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39" name="Text Box 5">
            <a:extLst>
              <a:ext uri="{FF2B5EF4-FFF2-40B4-BE49-F238E27FC236}">
                <a16:creationId xmlns:a16="http://schemas.microsoft.com/office/drawing/2014/main" id="{FD9E9498-73C2-1BF0-93F8-0510DE15C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6299200"/>
            <a:ext cx="53355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1"/>
              <a:t>V Raj et al. , </a:t>
            </a:r>
            <a:r>
              <a:rPr lang="pl-PL" altLang="en-US" sz="1400" b="1"/>
              <a:t>J Neurol Neurosurg Psychiatry 2009; 80: 339-344</a:t>
            </a:r>
            <a:endParaRPr lang="en-US" altLang="en-US" sz="1400" b="1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:a16="http://schemas.microsoft.com/office/drawing/2014/main" id="{5FE156AF-91C7-5A13-8ECB-CC446B524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POTS Brain Fog – Problems even while Seated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18626E3-A23A-A0E1-0F23-0A03021A9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036638"/>
            <a:ext cx="5386917" cy="63976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Attention &amp; Cognitive Processing</a:t>
            </a:r>
          </a:p>
        </p:txBody>
      </p:sp>
      <p:pic>
        <p:nvPicPr>
          <p:cNvPr id="5" name="Content Placeholder 4" descr="Chart, diagram, schematic, scatter chart, box and whisker chart&#10;&#10;Description automatically generated">
            <a:extLst>
              <a:ext uri="{FF2B5EF4-FFF2-40B4-BE49-F238E27FC236}">
                <a16:creationId xmlns:a16="http://schemas.microsoft.com/office/drawing/2014/main" id="{69DCFB45-3A93-60A5-68E2-C81460F998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99" y="1789512"/>
            <a:ext cx="2917383" cy="4336651"/>
          </a:xfr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FC11CDB-B30C-79BC-5B6E-F67F043C47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3368" y="1036638"/>
            <a:ext cx="5389033" cy="63976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Executive Function</a:t>
            </a:r>
          </a:p>
        </p:txBody>
      </p:sp>
      <p:pic>
        <p:nvPicPr>
          <p:cNvPr id="7" name="Content Placeholder 6" descr="Diagram, schematic, scatter chart&#10;&#10;Description automatically generated">
            <a:extLst>
              <a:ext uri="{FF2B5EF4-FFF2-40B4-BE49-F238E27FC236}">
                <a16:creationId xmlns:a16="http://schemas.microsoft.com/office/drawing/2014/main" id="{E632235E-88A9-4453-3267-BF84CD21937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1685042"/>
            <a:ext cx="3069782" cy="4441121"/>
          </a:xfrm>
        </p:spPr>
      </p:pic>
      <p:sp>
        <p:nvSpPr>
          <p:cNvPr id="40963" name="Text Box 5">
            <a:extLst>
              <a:ext uri="{FF2B5EF4-FFF2-40B4-BE49-F238E27FC236}">
                <a16:creationId xmlns:a16="http://schemas.microsoft.com/office/drawing/2014/main" id="{45416A0D-9CA8-00A1-3EF1-DB47148EE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6299201"/>
            <a:ext cx="526592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1" dirty="0"/>
              <a:t>AC Arnold et al. , </a:t>
            </a:r>
            <a:r>
              <a:rPr lang="pl-PL" altLang="en-US" sz="1400" b="1" dirty="0" err="1"/>
              <a:t>Clin</a:t>
            </a:r>
            <a:r>
              <a:rPr lang="pl-PL" altLang="en-US" sz="1400" b="1" dirty="0"/>
              <a:t> </a:t>
            </a:r>
            <a:r>
              <a:rPr lang="pl-PL" altLang="en-US" sz="1400" b="1" dirty="0" err="1"/>
              <a:t>Sci</a:t>
            </a:r>
            <a:r>
              <a:rPr lang="pl-PL" altLang="en-US" sz="1400" b="1" dirty="0"/>
              <a:t> (</a:t>
            </a:r>
            <a:r>
              <a:rPr lang="pl-PL" altLang="en-US" sz="1400" b="1" dirty="0" err="1"/>
              <a:t>Lond</a:t>
            </a:r>
            <a:r>
              <a:rPr lang="pl-PL" altLang="en-US" sz="1400" b="1" dirty="0"/>
              <a:t>). 2015 Jan 1; 128(1): 39–45</a:t>
            </a:r>
            <a:endParaRPr lang="en-US" altLang="en-US" sz="1400" b="1" dirty="0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le 4">
            <a:extLst>
              <a:ext uri="{FF2B5EF4-FFF2-40B4-BE49-F238E27FC236}">
                <a16:creationId xmlns:a16="http://schemas.microsoft.com/office/drawing/2014/main" id="{CB3641B2-FE41-6CC3-5EA4-0DA6C8130D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3601" y="1219200"/>
            <a:ext cx="7623175" cy="1752600"/>
          </a:xfrm>
        </p:spPr>
        <p:txBody>
          <a:bodyPr/>
          <a:lstStyle/>
          <a:p>
            <a:r>
              <a:rPr lang="en-US" altLang="en-US" b="1"/>
              <a:t>Is the Heart Rate Response in POTS Psychological?</a:t>
            </a:r>
          </a:p>
        </p:txBody>
      </p:sp>
      <p:sp>
        <p:nvSpPr>
          <p:cNvPr id="99330" name="Subtitle 5">
            <a:extLst>
              <a:ext uri="{FF2B5EF4-FFF2-40B4-BE49-F238E27FC236}">
                <a16:creationId xmlns:a16="http://schemas.microsoft.com/office/drawing/2014/main" id="{279040B8-FD31-0CBA-E4D8-2082AB0509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89" name="Picture 2">
            <a:extLst>
              <a:ext uri="{FF2B5EF4-FFF2-40B4-BE49-F238E27FC236}">
                <a16:creationId xmlns:a16="http://schemas.microsoft.com/office/drawing/2014/main" id="{4E5169B0-987D-22BA-E962-AE546992F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286500"/>
            <a:ext cx="20955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0" name="Picture 3">
            <a:extLst>
              <a:ext uri="{FF2B5EF4-FFF2-40B4-BE49-F238E27FC236}">
                <a16:creationId xmlns:a16="http://schemas.microsoft.com/office/drawing/2014/main" id="{8D539395-352F-F7F7-1740-E3268DD4D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68" b="51564"/>
          <a:stretch>
            <a:fillRect/>
          </a:stretch>
        </p:blipFill>
        <p:spPr bwMode="auto">
          <a:xfrm>
            <a:off x="2209800" y="1905000"/>
            <a:ext cx="7315200" cy="422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1" name="Text Box 5">
            <a:extLst>
              <a:ext uri="{FF2B5EF4-FFF2-40B4-BE49-F238E27FC236}">
                <a16:creationId xmlns:a16="http://schemas.microsoft.com/office/drawing/2014/main" id="{FA23932F-EE87-AA44-48F9-ADFD51B975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6421438"/>
            <a:ext cx="4419600" cy="208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7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1400" b="1"/>
              <a:t>S Masuki et al., J Appl Physiol 2007; 102: 896-903</a:t>
            </a:r>
          </a:p>
        </p:txBody>
      </p:sp>
      <p:sp>
        <p:nvSpPr>
          <p:cNvPr id="89092" name="Rectangle 6">
            <a:extLst>
              <a:ext uri="{FF2B5EF4-FFF2-40B4-BE49-F238E27FC236}">
                <a16:creationId xmlns:a16="http://schemas.microsoft.com/office/drawing/2014/main" id="{56CD81D5-E706-730E-0E6D-EB596F245D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b="1"/>
              <a:t>Is the HR Increase in POTS due to Blood Pooling in Legs or Anxiety?</a:t>
            </a:r>
          </a:p>
        </p:txBody>
      </p:sp>
      <p:sp>
        <p:nvSpPr>
          <p:cNvPr id="89093" name="Text Box 7">
            <a:extLst>
              <a:ext uri="{FF2B5EF4-FFF2-40B4-BE49-F238E27FC236}">
                <a16:creationId xmlns:a16="http://schemas.microsoft.com/office/drawing/2014/main" id="{D17B388B-22E1-D40B-27AA-ADCA6A5F1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5715000"/>
            <a:ext cx="30480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/>
              <a:t>Time (min)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472CF81F-2AF2-F7B3-4E37-BE61BE85EF3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POTS – What to Do?</a:t>
            </a:r>
          </a:p>
        </p:txBody>
      </p:sp>
      <p:sp>
        <p:nvSpPr>
          <p:cNvPr id="38914" name="Rectangle 3">
            <a:extLst>
              <a:ext uri="{FF2B5EF4-FFF2-40B4-BE49-F238E27FC236}">
                <a16:creationId xmlns:a16="http://schemas.microsoft.com/office/drawing/2014/main" id="{41ECEE17-2B50-79F5-59F2-3003FD07F5D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Investigation &amp; Treatment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>
            <a:extLst>
              <a:ext uri="{FF2B5EF4-FFF2-40B4-BE49-F238E27FC236}">
                <a16:creationId xmlns:a16="http://schemas.microsoft.com/office/drawing/2014/main" id="{B8BED914-0EF0-4640-C704-EB63BC85A8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POTS: Investigations</a:t>
            </a:r>
          </a:p>
        </p:txBody>
      </p:sp>
      <p:sp>
        <p:nvSpPr>
          <p:cNvPr id="39938" name="Rectangle 3">
            <a:extLst>
              <a:ext uri="{FF2B5EF4-FFF2-40B4-BE49-F238E27FC236}">
                <a16:creationId xmlns:a16="http://schemas.microsoft.com/office/drawing/2014/main" id="{C30EFFAD-5CB6-A4B6-492D-3F8C3F893D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336675"/>
            <a:ext cx="10972800" cy="4530725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00FF"/>
                </a:solidFill>
              </a:rPr>
              <a:t>History &amp; Physical Examination</a:t>
            </a:r>
          </a:p>
          <a:p>
            <a:pPr eaLnBrk="1" hangingPunct="1"/>
            <a:r>
              <a:rPr lang="en-US" altLang="en-US" b="1" dirty="0">
                <a:solidFill>
                  <a:srgbClr val="0000FF"/>
                </a:solidFill>
              </a:rPr>
              <a:t>Orthostatic Vital Signs – 10 min</a:t>
            </a:r>
          </a:p>
          <a:p>
            <a:pPr eaLnBrk="1" hangingPunct="1"/>
            <a:r>
              <a:rPr lang="en-US" altLang="en-US" b="1" dirty="0">
                <a:solidFill>
                  <a:srgbClr val="0000FF"/>
                </a:solidFill>
              </a:rPr>
              <a:t>CBC, BMP, </a:t>
            </a:r>
            <a:r>
              <a:rPr lang="en-US" altLang="en-US" b="1" dirty="0" err="1">
                <a:solidFill>
                  <a:srgbClr val="0000FF"/>
                </a:solidFill>
              </a:rPr>
              <a:t>sTSH</a:t>
            </a:r>
            <a:r>
              <a:rPr lang="en-US" altLang="en-US" b="1" dirty="0">
                <a:solidFill>
                  <a:srgbClr val="0000FF"/>
                </a:solidFill>
              </a:rPr>
              <a:t>, (cortisol)</a:t>
            </a:r>
          </a:p>
          <a:p>
            <a:pPr eaLnBrk="1" hangingPunct="1"/>
            <a:endParaRPr lang="en-US" altLang="en-US" b="1" dirty="0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b="1" dirty="0">
                <a:solidFill>
                  <a:srgbClr val="C00000"/>
                </a:solidFill>
              </a:rPr>
              <a:t>Other Tests as Determined by Initial Evaluation</a:t>
            </a:r>
          </a:p>
          <a:p>
            <a:pPr lvl="1" eaLnBrk="1" hangingPunct="1"/>
            <a:r>
              <a:rPr lang="en-US" altLang="en-US" b="1" dirty="0"/>
              <a:t>Autonomic Reflex Testing</a:t>
            </a:r>
          </a:p>
          <a:p>
            <a:pPr lvl="1" eaLnBrk="1" hangingPunct="1"/>
            <a:r>
              <a:rPr lang="en-US" altLang="en-US" b="1" dirty="0"/>
              <a:t>Echocardiogram</a:t>
            </a:r>
          </a:p>
          <a:p>
            <a:pPr lvl="1" eaLnBrk="1" hangingPunct="1"/>
            <a:r>
              <a:rPr lang="en-US" altLang="en-US" b="1" dirty="0"/>
              <a:t>Blood Volume Assessment</a:t>
            </a:r>
          </a:p>
          <a:p>
            <a:pPr lvl="1" eaLnBrk="1" hangingPunct="1"/>
            <a:r>
              <a:rPr lang="en-US" altLang="en-US" b="1" dirty="0"/>
              <a:t>Exercise Capacity Assessment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>
            <a:extLst>
              <a:ext uri="{FF2B5EF4-FFF2-40B4-BE49-F238E27FC236}">
                <a16:creationId xmlns:a16="http://schemas.microsoft.com/office/drawing/2014/main" id="{83BC2D2C-C911-9293-A336-D7B4367E2F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8001000" cy="1143000"/>
          </a:xfrm>
        </p:spPr>
        <p:txBody>
          <a:bodyPr/>
          <a:lstStyle/>
          <a:p>
            <a:pPr eaLnBrk="1" hangingPunct="1"/>
            <a:r>
              <a:rPr lang="en-US" altLang="en-US" b="1"/>
              <a:t>POTS: Non-Pharmacological Treatment Approaches</a:t>
            </a:r>
          </a:p>
        </p:txBody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28B41EC1-FD58-6DE6-9315-524DA8A73B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19400" y="1731964"/>
            <a:ext cx="6515100" cy="2763837"/>
          </a:xfrm>
        </p:spPr>
        <p:txBody>
          <a:bodyPr/>
          <a:lstStyle/>
          <a:p>
            <a:pPr eaLnBrk="1" hangingPunct="1">
              <a:defRPr/>
            </a:pPr>
            <a:endParaRPr lang="en-US" sz="3600" b="1" dirty="0">
              <a:solidFill>
                <a:srgbClr val="C00000"/>
              </a:solidFill>
              <a:ea typeface="ＭＳ Ｐゴシック" charset="0"/>
              <a:cs typeface="+mn-cs"/>
            </a:endParaRPr>
          </a:p>
          <a:p>
            <a:pPr eaLnBrk="1" hangingPunct="1">
              <a:defRPr/>
            </a:pPr>
            <a:r>
              <a:rPr lang="en-US" sz="3600" b="1" dirty="0">
                <a:solidFill>
                  <a:srgbClr val="0000FF"/>
                </a:solidFill>
                <a:ea typeface="ＭＳ Ｐゴシック" charset="0"/>
                <a:cs typeface="+mn-cs"/>
              </a:rPr>
              <a:t>Dietary Salt</a:t>
            </a:r>
          </a:p>
          <a:p>
            <a:pPr eaLnBrk="1" hangingPunct="1">
              <a:defRPr/>
            </a:pPr>
            <a:r>
              <a:rPr lang="en-US" sz="3600" b="1" dirty="0">
                <a:solidFill>
                  <a:srgbClr val="0000FF"/>
                </a:solidFill>
                <a:ea typeface="ＭＳ Ｐゴシック" charset="0"/>
                <a:cs typeface="+mn-cs"/>
              </a:rPr>
              <a:t>Compression Garments</a:t>
            </a:r>
          </a:p>
          <a:p>
            <a:pPr eaLnBrk="1" hangingPunct="1">
              <a:defRPr/>
            </a:pPr>
            <a:r>
              <a:rPr lang="en-US" sz="3600" b="1" dirty="0">
                <a:solidFill>
                  <a:srgbClr val="0000FF"/>
                </a:solidFill>
                <a:ea typeface="ＭＳ Ｐゴシック" charset="0"/>
                <a:cs typeface="+mn-cs"/>
              </a:rPr>
              <a:t>Exercise</a:t>
            </a:r>
          </a:p>
          <a:p>
            <a:pPr lvl="1" eaLnBrk="1" hangingPunct="1">
              <a:defRPr/>
            </a:pPr>
            <a:endParaRPr lang="en-US" sz="3200" b="1" dirty="0">
              <a:solidFill>
                <a:srgbClr val="0000FF"/>
              </a:solidFill>
              <a:ea typeface="ＭＳ Ｐゴシック" charset="0"/>
              <a:cs typeface="+mn-cs"/>
            </a:endParaRP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45603-DA02-F3B7-7B41-C6FBABDC0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7814"/>
            <a:ext cx="8229600" cy="865187"/>
          </a:xfrm>
        </p:spPr>
        <p:txBody>
          <a:bodyPr/>
          <a:lstStyle/>
          <a:p>
            <a:pPr>
              <a:defRPr/>
            </a:pPr>
            <a:r>
              <a:rPr lang="en-US" sz="4400" b="1" dirty="0"/>
              <a:t>Dietary Salt in POTS: Summary</a:t>
            </a:r>
            <a:endParaRPr lang="en-US" sz="6000" dirty="0"/>
          </a:p>
        </p:txBody>
      </p:sp>
      <p:pic>
        <p:nvPicPr>
          <p:cNvPr id="41986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FD48C6C2-06EB-92F5-0603-A86BE17E3BC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81300" y="1828800"/>
            <a:ext cx="6286500" cy="3398838"/>
          </a:xfrm>
        </p:spPr>
      </p:pic>
      <p:sp>
        <p:nvSpPr>
          <p:cNvPr id="41987" name="TextBox 3">
            <a:extLst>
              <a:ext uri="{FF2B5EF4-FFF2-40B4-BE49-F238E27FC236}">
                <a16:creationId xmlns:a16="http://schemas.microsoft.com/office/drawing/2014/main" id="{2A915957-3689-9B58-0420-6B7D641AE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6237288"/>
            <a:ext cx="4914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b="1"/>
              <a:t>EM Garland et al., JACC 2021;77:2174-2184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07563E8C-C012-B921-8646-F5D57216AAA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1295400"/>
            <a:ext cx="8229600" cy="1981200"/>
          </a:xfrm>
        </p:spPr>
        <p:txBody>
          <a:bodyPr/>
          <a:lstStyle/>
          <a:p>
            <a:pPr eaLnBrk="1" hangingPunct="1"/>
            <a:r>
              <a:rPr lang="en-US" altLang="en-US" sz="4600" b="1"/>
              <a:t>What is Postural Orthostatic Tachycardia Syndrome (POTS)?</a:t>
            </a:r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1E145765-D772-E449-A641-DC99084AEFE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CA" altLang="en-US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07588-182C-6636-E8EE-8D91E394D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1676" y="228601"/>
            <a:ext cx="8467725" cy="836613"/>
          </a:xfrm>
        </p:spPr>
        <p:txBody>
          <a:bodyPr/>
          <a:lstStyle/>
          <a:p>
            <a:pPr>
              <a:defRPr/>
            </a:pPr>
            <a:r>
              <a:rPr lang="en-US" sz="4000" b="1" dirty="0"/>
              <a:t>Dietary Salt in POTS: Practical Tips</a:t>
            </a:r>
            <a:endParaRPr lang="en-US" sz="4800" dirty="0"/>
          </a:p>
        </p:txBody>
      </p:sp>
      <p:sp>
        <p:nvSpPr>
          <p:cNvPr id="43010" name="Content Placeholder 2">
            <a:extLst>
              <a:ext uri="{FF2B5EF4-FFF2-40B4-BE49-F238E27FC236}">
                <a16:creationId xmlns:a16="http://schemas.microsoft.com/office/drawing/2014/main" id="{32335C9B-92DB-06EA-F286-D24CF579C43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28800" y="914400"/>
            <a:ext cx="9448800" cy="5562600"/>
          </a:xfrm>
        </p:spPr>
        <p:txBody>
          <a:bodyPr/>
          <a:lstStyle/>
          <a:p>
            <a:r>
              <a:rPr lang="en-US" altLang="en-US" sz="2800" b="1" dirty="0">
                <a:solidFill>
                  <a:srgbClr val="C00000"/>
                </a:solidFill>
              </a:rPr>
              <a:t>Target</a:t>
            </a:r>
            <a:r>
              <a:rPr lang="en-US" altLang="en-US" sz="2800" dirty="0"/>
              <a:t> </a:t>
            </a:r>
          </a:p>
          <a:p>
            <a:pPr lvl="1"/>
            <a:r>
              <a:rPr lang="en-US" altLang="en-US" sz="2400" dirty="0"/>
              <a:t>Water - 3L/day (water bottle)</a:t>
            </a:r>
          </a:p>
          <a:p>
            <a:pPr lvl="1"/>
            <a:r>
              <a:rPr lang="en-US" altLang="en-US" sz="2400" dirty="0"/>
              <a:t>Salt - 8-10g/day</a:t>
            </a:r>
          </a:p>
          <a:p>
            <a:r>
              <a:rPr lang="en-US" altLang="en-US" sz="2800" b="1" dirty="0">
                <a:solidFill>
                  <a:srgbClr val="C00000"/>
                </a:solidFill>
              </a:rPr>
              <a:t>Teaspoon Approach</a:t>
            </a:r>
          </a:p>
          <a:p>
            <a:pPr lvl="1"/>
            <a:r>
              <a:rPr lang="en-US" altLang="en-US" sz="2400" dirty="0"/>
              <a:t>2 teaspoons of salt in zipped snack bag in AM</a:t>
            </a:r>
          </a:p>
          <a:p>
            <a:pPr lvl="1"/>
            <a:r>
              <a:rPr lang="en-US" altLang="en-US" sz="2400" dirty="0"/>
              <a:t>Get this ingested through the day</a:t>
            </a:r>
          </a:p>
          <a:p>
            <a:pPr lvl="2"/>
            <a:r>
              <a:rPr lang="en-US" altLang="en-US" sz="2000" dirty="0"/>
              <a:t>Most add it to foods</a:t>
            </a:r>
          </a:p>
          <a:p>
            <a:pPr lvl="2"/>
            <a:r>
              <a:rPr lang="en-US" altLang="en-US" sz="2000" dirty="0"/>
              <a:t>“Salt Water” Shots</a:t>
            </a:r>
          </a:p>
          <a:p>
            <a:r>
              <a:rPr lang="en-US" altLang="en-US" sz="2800" b="1" dirty="0">
                <a:solidFill>
                  <a:srgbClr val="C00000"/>
                </a:solidFill>
              </a:rPr>
              <a:t>Salt Tablets – only if diet not tolerated</a:t>
            </a:r>
          </a:p>
          <a:p>
            <a:pPr lvl="1"/>
            <a:r>
              <a:rPr lang="en-US" altLang="en-US" sz="2400" dirty="0"/>
              <a:t>Regular - lots of nausea; fairly inexpensive</a:t>
            </a:r>
          </a:p>
          <a:p>
            <a:pPr lvl="1"/>
            <a:r>
              <a:rPr lang="en-US" altLang="en-US" sz="2400" dirty="0"/>
              <a:t>Gel Coated (“</a:t>
            </a:r>
            <a:r>
              <a:rPr lang="en-US" altLang="en-US" sz="2400" dirty="0" err="1"/>
              <a:t>Vitassium</a:t>
            </a:r>
            <a:r>
              <a:rPr lang="en-US" altLang="en-US" sz="2400" dirty="0"/>
              <a:t>”) – better tolerated; can get expensive</a:t>
            </a:r>
          </a:p>
          <a:p>
            <a:endParaRPr lang="en-US" altLang="en-US" sz="2800" dirty="0"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:a16="http://schemas.microsoft.com/office/drawing/2014/main" id="{46B5567E-098A-79A9-0644-C80CD73919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79613" y="228601"/>
            <a:ext cx="8229600" cy="855663"/>
          </a:xfrm>
        </p:spPr>
        <p:txBody>
          <a:bodyPr/>
          <a:lstStyle/>
          <a:p>
            <a:r>
              <a:rPr lang="en-US" altLang="en-US" sz="4000" b="1"/>
              <a:t>Compression Garments – They Work</a:t>
            </a:r>
          </a:p>
        </p:txBody>
      </p:sp>
      <p:pic>
        <p:nvPicPr>
          <p:cNvPr id="44034" name="Content Placeholder 4">
            <a:extLst>
              <a:ext uri="{FF2B5EF4-FFF2-40B4-BE49-F238E27FC236}">
                <a16:creationId xmlns:a16="http://schemas.microsoft.com/office/drawing/2014/main" id="{71029BE4-363B-04F9-3831-95EECC97CDF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0" y="908051"/>
            <a:ext cx="6629400" cy="5235575"/>
          </a:xfrm>
        </p:spPr>
      </p:pic>
      <p:sp>
        <p:nvSpPr>
          <p:cNvPr id="44035" name="TextBox 3">
            <a:extLst>
              <a:ext uri="{FF2B5EF4-FFF2-40B4-BE49-F238E27FC236}">
                <a16:creationId xmlns:a16="http://schemas.microsoft.com/office/drawing/2014/main" id="{A0B12DA7-B72B-7C35-BC52-8F9DB4894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6230939"/>
            <a:ext cx="502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b="1"/>
              <a:t>K Bourne et al., JACC 2021;77: 285-296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Content Placeholder 4">
            <a:extLst>
              <a:ext uri="{FF2B5EF4-FFF2-40B4-BE49-F238E27FC236}">
                <a16:creationId xmlns:a16="http://schemas.microsoft.com/office/drawing/2014/main" id="{6C9DB3AB-A617-1483-FBE0-35F99C77742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41489" y="1981200"/>
            <a:ext cx="8759825" cy="3570288"/>
          </a:xfrm>
        </p:spPr>
      </p:pic>
      <p:sp>
        <p:nvSpPr>
          <p:cNvPr id="45058" name="Title 1">
            <a:extLst>
              <a:ext uri="{FF2B5EF4-FFF2-40B4-BE49-F238E27FC236}">
                <a16:creationId xmlns:a16="http://schemas.microsoft.com/office/drawing/2014/main" id="{1E9BFD1D-EA46-FAF7-9AF0-CFB2661B13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1" y="304801"/>
            <a:ext cx="8386763" cy="1368425"/>
          </a:xfrm>
        </p:spPr>
        <p:txBody>
          <a:bodyPr/>
          <a:lstStyle/>
          <a:p>
            <a:r>
              <a:rPr lang="en-US" altLang="en-US" sz="4000" b="1"/>
              <a:t>Compression Garments – Symptoms Improve</a:t>
            </a:r>
          </a:p>
        </p:txBody>
      </p:sp>
      <p:sp>
        <p:nvSpPr>
          <p:cNvPr id="45059" name="TextBox 3">
            <a:extLst>
              <a:ext uri="{FF2B5EF4-FFF2-40B4-BE49-F238E27FC236}">
                <a16:creationId xmlns:a16="http://schemas.microsoft.com/office/drawing/2014/main" id="{2EEA9F0D-CE8C-E451-B5A0-E1721D3435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2113" y="6183314"/>
            <a:ext cx="502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b="1"/>
              <a:t>K Bourne et al., JACC 2021;77: 285-296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>
            <a:extLst>
              <a:ext uri="{FF2B5EF4-FFF2-40B4-BE49-F238E27FC236}">
                <a16:creationId xmlns:a16="http://schemas.microsoft.com/office/drawing/2014/main" id="{3C704399-51FA-F3EE-6698-C9522078EB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Exercise in POTS - Benefits</a:t>
            </a:r>
          </a:p>
        </p:txBody>
      </p:sp>
      <p:sp>
        <p:nvSpPr>
          <p:cNvPr id="46082" name="Rectangle 3">
            <a:extLst>
              <a:ext uri="{FF2B5EF4-FFF2-40B4-BE49-F238E27FC236}">
                <a16:creationId xmlns:a16="http://schemas.microsoft.com/office/drawing/2014/main" id="{BEC82C5A-6CBF-ADDA-8FDE-7ECE4DDC43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Short-term exercise training in POTS</a:t>
            </a:r>
          </a:p>
          <a:p>
            <a:pPr lvl="1" eaLnBrk="1" hangingPunct="1"/>
            <a:r>
              <a:rPr lang="en-US" altLang="en-US" b="1"/>
              <a:t>Increases fitness levels</a:t>
            </a:r>
          </a:p>
          <a:p>
            <a:pPr lvl="1" eaLnBrk="1" hangingPunct="1"/>
            <a:r>
              <a:rPr lang="en-US" altLang="en-US" b="1"/>
              <a:t>Increases blood volume</a:t>
            </a:r>
          </a:p>
          <a:p>
            <a:pPr lvl="1" eaLnBrk="1" hangingPunct="1"/>
            <a:r>
              <a:rPr lang="en-US" altLang="en-US" b="1"/>
              <a:t>Cardiac Remodeling</a:t>
            </a:r>
          </a:p>
          <a:p>
            <a:pPr lvl="1" eaLnBrk="1" hangingPunct="1"/>
            <a:r>
              <a:rPr lang="en-US" altLang="en-US" b="1"/>
              <a:t>Normalizes Sympathetic Activity</a:t>
            </a:r>
          </a:p>
          <a:p>
            <a:pPr lvl="1" eaLnBrk="1" hangingPunct="1"/>
            <a:endParaRPr lang="en-US" altLang="en-US" b="1"/>
          </a:p>
          <a:p>
            <a:pPr lvl="1" eaLnBrk="1" hangingPunct="1"/>
            <a:r>
              <a:rPr lang="en-US" altLang="en-US" b="1">
                <a:solidFill>
                  <a:srgbClr val="2F02AE"/>
                </a:solidFill>
              </a:rPr>
              <a:t>Decreases Orthostatic Tachycardia</a:t>
            </a:r>
          </a:p>
          <a:p>
            <a:pPr lvl="1" eaLnBrk="1" hangingPunct="1"/>
            <a:r>
              <a:rPr lang="en-US" altLang="en-US" b="1">
                <a:solidFill>
                  <a:srgbClr val="FF0000"/>
                </a:solidFill>
              </a:rPr>
              <a:t>Improves Quality of Life</a:t>
            </a:r>
          </a:p>
          <a:p>
            <a:pPr lvl="1" eaLnBrk="1" hangingPunct="1"/>
            <a:endParaRPr lang="en-US" altLang="en-US" b="1">
              <a:solidFill>
                <a:srgbClr val="2F02AE"/>
              </a:solidFill>
            </a:endParaRPr>
          </a:p>
        </p:txBody>
      </p:sp>
      <p:sp>
        <p:nvSpPr>
          <p:cNvPr id="46083" name="Text Box 4">
            <a:extLst>
              <a:ext uri="{FF2B5EF4-FFF2-40B4-BE49-F238E27FC236}">
                <a16:creationId xmlns:a16="http://schemas.microsoft.com/office/drawing/2014/main" id="{FAF1D49A-2A7B-174D-2A0C-B4838D7FFB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6313489"/>
            <a:ext cx="411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Qi Fu et al., JACC 2010;55:2858-68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>
            <a:extLst>
              <a:ext uri="{FF2B5EF4-FFF2-40B4-BE49-F238E27FC236}">
                <a16:creationId xmlns:a16="http://schemas.microsoft.com/office/drawing/2014/main" id="{9EB3E2BD-26AE-B355-BE35-17BB5FE7CC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Exercise in POTS – How To?</a:t>
            </a:r>
          </a:p>
        </p:txBody>
      </p:sp>
      <p:sp>
        <p:nvSpPr>
          <p:cNvPr id="47106" name="Rectangle 3">
            <a:extLst>
              <a:ext uri="{FF2B5EF4-FFF2-40B4-BE49-F238E27FC236}">
                <a16:creationId xmlns:a16="http://schemas.microsoft.com/office/drawing/2014/main" id="{CE539340-FAF1-63BD-4D04-2B8DBF1A57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52600" y="1219200"/>
            <a:ext cx="8458200" cy="4876800"/>
          </a:xfrm>
        </p:spPr>
        <p:txBody>
          <a:bodyPr/>
          <a:lstStyle/>
          <a:p>
            <a:pPr eaLnBrk="1" hangingPunct="1"/>
            <a:r>
              <a:rPr lang="en-US" altLang="en-US" sz="2800" b="1" dirty="0"/>
              <a:t>Focus on Aerobic Activity</a:t>
            </a:r>
          </a:p>
          <a:p>
            <a:pPr lvl="1" eaLnBrk="1" hangingPunct="1"/>
            <a:r>
              <a:rPr lang="en-US" altLang="en-US" sz="2400" b="1" dirty="0"/>
              <a:t>Some resistance training focused on thighs</a:t>
            </a:r>
          </a:p>
          <a:p>
            <a:pPr eaLnBrk="1" hangingPunct="1"/>
            <a:r>
              <a:rPr lang="en-US" altLang="en-US" sz="2800" b="1" dirty="0"/>
              <a:t>Must be Regular </a:t>
            </a:r>
          </a:p>
          <a:p>
            <a:pPr lvl="1" eaLnBrk="1" hangingPunct="1"/>
            <a:r>
              <a:rPr lang="en-US" altLang="en-US" sz="2400" b="1" dirty="0"/>
              <a:t>Every other day (4/week)</a:t>
            </a:r>
          </a:p>
          <a:p>
            <a:pPr eaLnBrk="1" hangingPunct="1"/>
            <a:r>
              <a:rPr lang="en-US" altLang="en-US" sz="2800" b="1" dirty="0"/>
              <a:t>30min/session -&gt; 45-60min/session</a:t>
            </a:r>
          </a:p>
          <a:p>
            <a:pPr eaLnBrk="1" hangingPunct="1"/>
            <a:r>
              <a:rPr lang="en-US" altLang="en-US" sz="2800" b="1" dirty="0"/>
              <a:t>NO UPRIGHT EXERCISES</a:t>
            </a:r>
          </a:p>
          <a:p>
            <a:pPr lvl="1" eaLnBrk="1" hangingPunct="1"/>
            <a:r>
              <a:rPr lang="en-US" altLang="en-US" sz="2400" b="1" dirty="0"/>
              <a:t>Rowing machines</a:t>
            </a:r>
          </a:p>
          <a:p>
            <a:pPr lvl="1" eaLnBrk="1" hangingPunct="1"/>
            <a:r>
              <a:rPr lang="en-US" altLang="en-US" sz="2400" b="1" dirty="0"/>
              <a:t>Recumbent Cycles</a:t>
            </a:r>
          </a:p>
          <a:p>
            <a:pPr lvl="1" eaLnBrk="1" hangingPunct="1"/>
            <a:r>
              <a:rPr lang="en-US" altLang="en-US" sz="2400" b="1" dirty="0"/>
              <a:t>Swimming</a:t>
            </a:r>
          </a:p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</a:rPr>
              <a:t>Takes up to 6 weeks to start seeing benefits</a:t>
            </a:r>
          </a:p>
        </p:txBody>
      </p:sp>
      <p:sp>
        <p:nvSpPr>
          <p:cNvPr id="47107" name="Text Box 4">
            <a:extLst>
              <a:ext uri="{FF2B5EF4-FFF2-40B4-BE49-F238E27FC236}">
                <a16:creationId xmlns:a16="http://schemas.microsoft.com/office/drawing/2014/main" id="{29BC1179-028B-AAA2-EF43-EE36F6733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6164264"/>
            <a:ext cx="4129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Qi Fu et al., JACC 2010;55:2858-68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>
            <a:extLst>
              <a:ext uri="{FF2B5EF4-FFF2-40B4-BE49-F238E27FC236}">
                <a16:creationId xmlns:a16="http://schemas.microsoft.com/office/drawing/2014/main" id="{96FD1141-4184-E24B-F743-6AB82F3013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228600"/>
            <a:ext cx="8763000" cy="1600200"/>
          </a:xfrm>
        </p:spPr>
        <p:txBody>
          <a:bodyPr/>
          <a:lstStyle/>
          <a:p>
            <a:pPr eaLnBrk="1" hangingPunct="1"/>
            <a:r>
              <a:rPr lang="en-US" altLang="en-US" b="1"/>
              <a:t>POTS: Pharmacological Treatment Approaches</a:t>
            </a:r>
          </a:p>
        </p:txBody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E323FAA0-1D03-16DA-5AE4-09AAC87F5E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09900" y="1350964"/>
            <a:ext cx="6172200" cy="5049837"/>
          </a:xfrm>
        </p:spPr>
        <p:txBody>
          <a:bodyPr/>
          <a:lstStyle/>
          <a:p>
            <a:pPr lvl="1" eaLnBrk="1" hangingPunct="1">
              <a:defRPr/>
            </a:pPr>
            <a:endParaRPr lang="en-US" sz="2100" b="1" dirty="0">
              <a:solidFill>
                <a:srgbClr val="0000FF"/>
              </a:solidFill>
              <a:ea typeface="ＭＳ Ｐゴシック" charset="0"/>
              <a:cs typeface="+mn-cs"/>
            </a:endParaRPr>
          </a:p>
          <a:p>
            <a:pPr eaLnBrk="1" hangingPunct="1">
              <a:defRPr/>
            </a:pPr>
            <a:r>
              <a:rPr lang="en-US" sz="3200" b="1" dirty="0">
                <a:solidFill>
                  <a:srgbClr val="0070C0"/>
                </a:solidFill>
                <a:ea typeface="ＭＳ Ｐゴシック" charset="0"/>
              </a:rPr>
              <a:t>IV Saline</a:t>
            </a:r>
          </a:p>
          <a:p>
            <a:pPr eaLnBrk="1" hangingPunct="1">
              <a:defRPr/>
            </a:pPr>
            <a:r>
              <a:rPr lang="en-US" sz="3200" b="1" dirty="0">
                <a:solidFill>
                  <a:srgbClr val="0070C0"/>
                </a:solidFill>
                <a:ea typeface="ＭＳ Ｐゴシック" charset="0"/>
              </a:rPr>
              <a:t>DDAVP</a:t>
            </a:r>
          </a:p>
          <a:p>
            <a:pPr eaLnBrk="1" hangingPunct="1">
              <a:defRPr/>
            </a:pPr>
            <a:r>
              <a:rPr lang="en-US" sz="3200" b="1" dirty="0">
                <a:solidFill>
                  <a:srgbClr val="0070C0"/>
                </a:solidFill>
                <a:ea typeface="ＭＳ Ｐゴシック" charset="0"/>
              </a:rPr>
              <a:t>Midodrine</a:t>
            </a:r>
          </a:p>
          <a:p>
            <a:pPr eaLnBrk="1" hangingPunct="1">
              <a:defRPr/>
            </a:pPr>
            <a:r>
              <a:rPr lang="en-US" sz="3200" b="1" dirty="0">
                <a:solidFill>
                  <a:srgbClr val="0070C0"/>
                </a:solidFill>
                <a:ea typeface="ＭＳ Ｐゴシック" charset="0"/>
              </a:rPr>
              <a:t>Propranolol </a:t>
            </a:r>
          </a:p>
          <a:p>
            <a:pPr eaLnBrk="1" hangingPunct="1">
              <a:defRPr/>
            </a:pPr>
            <a:r>
              <a:rPr lang="en-US" sz="3200" b="1" dirty="0">
                <a:solidFill>
                  <a:srgbClr val="0070C0"/>
                </a:solidFill>
                <a:ea typeface="ＭＳ Ｐゴシック" charset="0"/>
              </a:rPr>
              <a:t>Ivabradine</a:t>
            </a:r>
          </a:p>
          <a:p>
            <a:pPr eaLnBrk="1" hangingPunct="1">
              <a:defRPr/>
            </a:pPr>
            <a:r>
              <a:rPr lang="en-US" sz="3200" b="1" dirty="0">
                <a:solidFill>
                  <a:srgbClr val="0070C0"/>
                </a:solidFill>
                <a:ea typeface="ＭＳ Ｐゴシック" charset="0"/>
              </a:rPr>
              <a:t>Pyridostigmine</a:t>
            </a:r>
          </a:p>
          <a:p>
            <a:pPr eaLnBrk="1" hangingPunct="1">
              <a:defRPr/>
            </a:pPr>
            <a:r>
              <a:rPr lang="en-US" sz="3200" b="1" dirty="0" err="1">
                <a:solidFill>
                  <a:srgbClr val="FF0000"/>
                </a:solidFill>
                <a:ea typeface="ＭＳ Ｐゴシック" charset="0"/>
              </a:rPr>
              <a:t>NETi</a:t>
            </a:r>
            <a:r>
              <a:rPr lang="en-US" sz="3200" b="1" dirty="0">
                <a:solidFill>
                  <a:srgbClr val="FF0000"/>
                </a:solidFill>
                <a:ea typeface="ＭＳ Ｐゴシック" charset="0"/>
              </a:rPr>
              <a:t>/SNRI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4">
            <a:extLst>
              <a:ext uri="{FF2B5EF4-FFF2-40B4-BE49-F238E27FC236}">
                <a16:creationId xmlns:a16="http://schemas.microsoft.com/office/drawing/2014/main" id="{2BC1FFEE-6BCA-2DFE-D586-1867AF84D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410"/>
          <a:stretch>
            <a:fillRect/>
          </a:stretch>
        </p:blipFill>
        <p:spPr bwMode="auto">
          <a:xfrm>
            <a:off x="1828800" y="2130426"/>
            <a:ext cx="8534400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4" name="Text Box 6">
            <a:extLst>
              <a:ext uri="{FF2B5EF4-FFF2-40B4-BE49-F238E27FC236}">
                <a16:creationId xmlns:a16="http://schemas.microsoft.com/office/drawing/2014/main" id="{05E97696-2CEF-2C20-43B1-60562679E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1" y="6248400"/>
            <a:ext cx="3768725" cy="208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7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1400" b="1" dirty="0"/>
              <a:t>G Jacob et al. Circulation 1997;96:575-580</a:t>
            </a:r>
          </a:p>
        </p:txBody>
      </p:sp>
      <p:sp>
        <p:nvSpPr>
          <p:cNvPr id="49155" name="Rectangle 8">
            <a:extLst>
              <a:ext uri="{FF2B5EF4-FFF2-40B4-BE49-F238E27FC236}">
                <a16:creationId xmlns:a16="http://schemas.microsoft.com/office/drawing/2014/main" id="{735A62AD-8A7F-31C7-17CF-03288B0D6C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b="1"/>
              <a:t>IV Saline (1L) Acutely Decreases Orthostatic Tachycardia…a LOT!!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DD2593E-A73E-3145-AA3E-A09FEE5CED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4940466"/>
              </p:ext>
            </p:extLst>
          </p:nvPr>
        </p:nvGraphicFramePr>
        <p:xfrm>
          <a:off x="1066800" y="1716899"/>
          <a:ext cx="10058399" cy="3424201"/>
        </p:xfrm>
        <a:graphic>
          <a:graphicData uri="http://schemas.openxmlformats.org/drawingml/2006/table">
            <a:tbl>
              <a:tblPr firstRow="1" firstCol="1" bandRow="1"/>
              <a:tblGrid>
                <a:gridCol w="1207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79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425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61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+mn-lt"/>
                          <a:ea typeface="Calibri"/>
                        </a:rPr>
                        <a:t>COR</a:t>
                      </a:r>
                      <a:endParaRPr lang="en-US" sz="2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+mn-lt"/>
                          <a:ea typeface="Calibri"/>
                        </a:rPr>
                        <a:t>LOE</a:t>
                      </a:r>
                      <a:endParaRPr lang="en-US" sz="2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+mn-lt"/>
                          <a:ea typeface="Calibri"/>
                        </a:rPr>
                        <a:t>Recommendation</a:t>
                      </a:r>
                      <a:endParaRPr lang="en-US" sz="2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88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>
                          <a:effectLst/>
                          <a:latin typeface="+mn-lt"/>
                          <a:ea typeface="Times New Roman"/>
                        </a:rPr>
                        <a:t>IIa</a:t>
                      </a:r>
                      <a:endParaRPr lang="en-US" sz="24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+mn-lt"/>
                          <a:ea typeface="Times New Roman"/>
                        </a:rPr>
                        <a:t>C</a:t>
                      </a: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is reasonable to treat patients with POTS who have short-term clinical decompensations with an acute intravenous infusion of up to 2 L of saline. </a:t>
                      </a: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92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+mn-lt"/>
                          <a:ea typeface="Times New Roman"/>
                        </a:rPr>
                        <a:t>III</a:t>
                      </a: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+mn-lt"/>
                          <a:ea typeface="Times New Roman"/>
                        </a:rPr>
                        <a:t>E</a:t>
                      </a: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Regular intravenous infusions of saline in patients with POTS are not recommended in the absence of evidence, and chronic or repeated intravenous cannulation is potentially harmful.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9737876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8E3EE6B4-5C8D-E475-B725-D98AAD96B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7815"/>
            <a:ext cx="10972800" cy="865186"/>
          </a:xfrm>
        </p:spPr>
        <p:txBody>
          <a:bodyPr/>
          <a:lstStyle/>
          <a:p>
            <a:r>
              <a:rPr lang="en-US" b="1" dirty="0"/>
              <a:t>IV Saline Recommendations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343C1859-F73D-8BFE-C727-3513734D1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1" y="6248400"/>
            <a:ext cx="4724399" cy="208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7000"/>
              </a:lnSpc>
              <a:buClr>
                <a:srgbClr val="000000"/>
              </a:buClr>
              <a:buSzPct val="100000"/>
            </a:pPr>
            <a:r>
              <a:rPr lang="en-GB" altLang="en-US" sz="1400" b="1" dirty="0"/>
              <a:t>R Sheldon et al. Heart Rhythm 2015; 12(6):e41-63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>
            <a:extLst>
              <a:ext uri="{FF2B5EF4-FFF2-40B4-BE49-F238E27FC236}">
                <a16:creationId xmlns:a16="http://schemas.microsoft.com/office/drawing/2014/main" id="{92418F12-C929-0485-90D9-58624807D0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7814"/>
            <a:ext cx="8458200" cy="1139825"/>
          </a:xfrm>
        </p:spPr>
        <p:txBody>
          <a:bodyPr/>
          <a:lstStyle/>
          <a:p>
            <a:pPr eaLnBrk="1" hangingPunct="1"/>
            <a:r>
              <a:rPr lang="en-US" altLang="en-US" b="1"/>
              <a:t>DDAVP+H</a:t>
            </a:r>
            <a:r>
              <a:rPr lang="en-US" altLang="en-US" b="1" baseline="-25000"/>
              <a:t>2</a:t>
            </a:r>
            <a:r>
              <a:rPr lang="en-US" altLang="en-US" b="1"/>
              <a:t>O reduces standing HR</a:t>
            </a:r>
          </a:p>
        </p:txBody>
      </p:sp>
      <p:pic>
        <p:nvPicPr>
          <p:cNvPr id="51202" name="Picture 3" descr="DDAVPH2O HR_Standing">
            <a:extLst>
              <a:ext uri="{FF2B5EF4-FFF2-40B4-BE49-F238E27FC236}">
                <a16:creationId xmlns:a16="http://schemas.microsoft.com/office/drawing/2014/main" id="{C03643AF-8A61-B24B-9E84-B4040B235A7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1260476"/>
            <a:ext cx="8077200" cy="4930775"/>
          </a:xfrm>
          <a:noFill/>
        </p:spPr>
      </p:pic>
      <p:sp>
        <p:nvSpPr>
          <p:cNvPr id="51203" name="Text Box 4">
            <a:extLst>
              <a:ext uri="{FF2B5EF4-FFF2-40B4-BE49-F238E27FC236}">
                <a16:creationId xmlns:a16="http://schemas.microsoft.com/office/drawing/2014/main" id="{4EE237EB-0441-7B68-6408-18EC90960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1" y="6248400"/>
            <a:ext cx="42259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7000"/>
              </a:lnSpc>
              <a:buClr>
                <a:srgbClr val="000000"/>
              </a:buClr>
              <a:buSzPct val="100000"/>
            </a:pPr>
            <a:r>
              <a:rPr lang="en-GB" altLang="en-US" sz="1400" b="1"/>
              <a:t>ST Coffin et al., </a:t>
            </a:r>
            <a:r>
              <a:rPr lang="en-US" altLang="en-US" sz="1400" b="1"/>
              <a:t>Heart Rhythm. 2012;9:1484-90</a:t>
            </a:r>
            <a:endParaRPr lang="en-GB" altLang="en-US" sz="1400" b="1"/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4">
            <a:extLst>
              <a:ext uri="{FF2B5EF4-FFF2-40B4-BE49-F238E27FC236}">
                <a16:creationId xmlns:a16="http://schemas.microsoft.com/office/drawing/2014/main" id="{0D1B7BB2-5269-C052-EBC9-8737A116A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43" b="48410"/>
          <a:stretch>
            <a:fillRect/>
          </a:stretch>
        </p:blipFill>
        <p:spPr bwMode="auto">
          <a:xfrm>
            <a:off x="1828801" y="1944688"/>
            <a:ext cx="4410075" cy="32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6" name="Picture 8">
            <a:extLst>
              <a:ext uri="{FF2B5EF4-FFF2-40B4-BE49-F238E27FC236}">
                <a16:creationId xmlns:a16="http://schemas.microsoft.com/office/drawing/2014/main" id="{D22F1799-52D6-6478-A186-C5AC74E74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61" r="48843"/>
          <a:stretch>
            <a:fillRect/>
          </a:stretch>
        </p:blipFill>
        <p:spPr bwMode="auto">
          <a:xfrm>
            <a:off x="6019800" y="1803400"/>
            <a:ext cx="44958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Text Box 9">
            <a:extLst>
              <a:ext uri="{FF2B5EF4-FFF2-40B4-BE49-F238E27FC236}">
                <a16:creationId xmlns:a16="http://schemas.microsoft.com/office/drawing/2014/main" id="{93C8C1D0-D874-66DB-D621-EEC999FA2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1" y="6248400"/>
            <a:ext cx="3768725" cy="208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7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1400" b="1"/>
              <a:t>Jacob, G. et al. Circulation 1997;96:575-580</a:t>
            </a:r>
          </a:p>
        </p:txBody>
      </p:sp>
      <p:sp>
        <p:nvSpPr>
          <p:cNvPr id="52228" name="Rectangle 10">
            <a:extLst>
              <a:ext uri="{FF2B5EF4-FFF2-40B4-BE49-F238E27FC236}">
                <a16:creationId xmlns:a16="http://schemas.microsoft.com/office/drawing/2014/main" id="{83A5F66E-E7A9-BA06-C9D2-A531AA06F5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b="1"/>
              <a:t>Midodrine Decreases Orthostatic Tachycardia…a little bit.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C3D15FB0-8BD4-B1D9-8395-55CDD29809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/>
              <a:t>Postural Tachycardia Syndrome</a:t>
            </a:r>
            <a:br>
              <a:rPr lang="en-US" altLang="en-US" sz="4000" b="1" dirty="0"/>
            </a:br>
            <a:r>
              <a:rPr lang="en-US" altLang="en-US" sz="4000" b="1" dirty="0"/>
              <a:t>- Common Criteria</a:t>
            </a: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94B23A53-E1F2-D1CD-E9FB-132BBF1452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600199"/>
            <a:ext cx="10972800" cy="4979987"/>
          </a:xfrm>
        </p:spPr>
        <p:txBody>
          <a:bodyPr/>
          <a:lstStyle/>
          <a:p>
            <a:pPr eaLnBrk="1" hangingPunct="1"/>
            <a:r>
              <a:rPr lang="en-US" altLang="en-US" b="1" dirty="0"/>
              <a:t>Orthostatic tachycardia &gt; 30 bpm</a:t>
            </a:r>
          </a:p>
          <a:p>
            <a:pPr lvl="1" eaLnBrk="1" hangingPunct="1"/>
            <a:r>
              <a:rPr lang="en-US" altLang="en-US" b="1" dirty="0">
                <a:solidFill>
                  <a:srgbClr val="C00000"/>
                </a:solidFill>
              </a:rPr>
              <a:t>&gt;40 bpm in children</a:t>
            </a:r>
          </a:p>
          <a:p>
            <a:pPr eaLnBrk="1" hangingPunct="1"/>
            <a:r>
              <a:rPr lang="en-US" altLang="en-US" b="1" dirty="0"/>
              <a:t>No orthostatic hypotension </a:t>
            </a:r>
          </a:p>
          <a:p>
            <a:pPr lvl="1" eaLnBrk="1" hangingPunct="1"/>
            <a:r>
              <a:rPr lang="en-US" altLang="en-US" sz="2000" b="1" dirty="0">
                <a:latin typeface="Symbol" pitchFamily="2" charset="2"/>
              </a:rPr>
              <a:t>D</a:t>
            </a:r>
            <a:r>
              <a:rPr lang="en-US" altLang="en-US" sz="2000" b="1" dirty="0"/>
              <a:t>BP &gt; 20/10 mmHg</a:t>
            </a:r>
            <a:endParaRPr lang="en-US" altLang="en-US" b="1" dirty="0"/>
          </a:p>
          <a:p>
            <a:pPr eaLnBrk="1" hangingPunct="1"/>
            <a:r>
              <a:rPr lang="en-US" altLang="en-US" b="1" dirty="0"/>
              <a:t>Symptoms with upright posture </a:t>
            </a:r>
          </a:p>
          <a:p>
            <a:pPr lvl="1" eaLnBrk="1" hangingPunct="1"/>
            <a:r>
              <a:rPr lang="en-US" altLang="en-US" b="1" dirty="0"/>
              <a:t>better with recumbence</a:t>
            </a:r>
          </a:p>
          <a:p>
            <a:pPr eaLnBrk="1" hangingPunct="1"/>
            <a:r>
              <a:rPr lang="en-US" altLang="en-US" b="1" dirty="0"/>
              <a:t>Chronic symptoms &gt; 3-6 months</a:t>
            </a:r>
          </a:p>
          <a:p>
            <a:pPr eaLnBrk="1" hangingPunct="1"/>
            <a:r>
              <a:rPr lang="en-US" altLang="en-US" b="1" dirty="0">
                <a:solidFill>
                  <a:srgbClr val="2F02AE"/>
                </a:solidFill>
              </a:rPr>
              <a:t>No other obvious cause for orthostatic tachycardia</a:t>
            </a:r>
          </a:p>
        </p:txBody>
      </p:sp>
      <p:pic>
        <p:nvPicPr>
          <p:cNvPr id="22531" name="Picture 4" descr="Phillip Low">
            <a:extLst>
              <a:ext uri="{FF2B5EF4-FFF2-40B4-BE49-F238E27FC236}">
                <a16:creationId xmlns:a16="http://schemas.microsoft.com/office/drawing/2014/main" id="{08F21E6C-84B4-E89D-BD06-2FC937481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1752600"/>
            <a:ext cx="1143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 Box 5">
            <a:extLst>
              <a:ext uri="{FF2B5EF4-FFF2-40B4-BE49-F238E27FC236}">
                <a16:creationId xmlns:a16="http://schemas.microsoft.com/office/drawing/2014/main" id="{5D71A3A9-3575-FACE-8D20-82FAF91CD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3124200"/>
            <a:ext cx="1828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800" b="1"/>
              <a:t>Phillip Low MD Mayo Clinic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>
            <a:extLst>
              <a:ext uri="{FF2B5EF4-FFF2-40B4-BE49-F238E27FC236}">
                <a16:creationId xmlns:a16="http://schemas.microsoft.com/office/drawing/2014/main" id="{3E98F470-F754-33AC-4732-796A0C3E8B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Beta-Blockers in POTS</a:t>
            </a:r>
          </a:p>
        </p:txBody>
      </p:sp>
      <p:sp>
        <p:nvSpPr>
          <p:cNvPr id="54274" name="Rectangle 3">
            <a:extLst>
              <a:ext uri="{FF2B5EF4-FFF2-40B4-BE49-F238E27FC236}">
                <a16:creationId xmlns:a16="http://schemas.microsoft.com/office/drawing/2014/main" id="{66E2EAC5-4970-FBC6-4EEC-E954A08083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PRO</a:t>
            </a:r>
          </a:p>
          <a:p>
            <a:pPr lvl="1" eaLnBrk="1" hangingPunct="1"/>
            <a:r>
              <a:rPr lang="en-US" altLang="en-US" b="1"/>
              <a:t>Intuitively appealing</a:t>
            </a:r>
          </a:p>
          <a:p>
            <a:pPr lvl="2" eaLnBrk="1" hangingPunct="1"/>
            <a:r>
              <a:rPr lang="en-US" altLang="en-US" b="1"/>
              <a:t>High HR -&gt; Lower it</a:t>
            </a:r>
          </a:p>
          <a:p>
            <a:pPr lvl="2" eaLnBrk="1" hangingPunct="1"/>
            <a:endParaRPr lang="en-US" altLang="en-US" b="1"/>
          </a:p>
          <a:p>
            <a:pPr eaLnBrk="1" hangingPunct="1"/>
            <a:r>
              <a:rPr lang="en-US" altLang="en-US" b="1"/>
              <a:t>CON</a:t>
            </a:r>
          </a:p>
          <a:p>
            <a:pPr lvl="1" eaLnBrk="1" hangingPunct="1"/>
            <a:r>
              <a:rPr lang="en-US" altLang="en-US" b="1"/>
              <a:t>Stewart et al. studied IV esmolol and found that it DID NOT improve orthostatic tolerance</a:t>
            </a:r>
          </a:p>
          <a:p>
            <a:pPr lvl="1" eaLnBrk="1" hangingPunct="1"/>
            <a:r>
              <a:rPr lang="en-US" altLang="en-US" b="1"/>
              <a:t>Many patients report </a:t>
            </a:r>
            <a:r>
              <a:rPr lang="ja-JP" altLang="en-US" b="1"/>
              <a:t>“</a:t>
            </a:r>
            <a:r>
              <a:rPr lang="en-US" altLang="ja-JP" b="1"/>
              <a:t>intolerance to beta-blockers</a:t>
            </a:r>
            <a:r>
              <a:rPr lang="ja-JP" altLang="en-US" b="1"/>
              <a:t>”</a:t>
            </a:r>
            <a:endParaRPr lang="en-US" altLang="en-US" b="1"/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297" name="Object 2">
            <a:extLst>
              <a:ext uri="{FF2B5EF4-FFF2-40B4-BE49-F238E27FC236}">
                <a16:creationId xmlns:a16="http://schemas.microsoft.com/office/drawing/2014/main" id="{1C4BFA15-3A39-3BC8-0E53-396841732A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2681288"/>
          <a:ext cx="4114800" cy="288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Project" r:id="rId2" imgW="4470400" imgH="3086100" progId="Prism4.Document">
                  <p:embed/>
                </p:oleObj>
              </mc:Choice>
              <mc:Fallback>
                <p:oleObj name="Prism Project" r:id="rId2" imgW="4470400" imgH="3086100" progId="Prism4.Document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681288"/>
                        <a:ext cx="4114800" cy="288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8" name="Rectangle 3">
            <a:extLst>
              <a:ext uri="{FF2B5EF4-FFF2-40B4-BE49-F238E27FC236}">
                <a16:creationId xmlns:a16="http://schemas.microsoft.com/office/drawing/2014/main" id="{41874F6C-FE08-527F-5513-E252B26D27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b="1"/>
              <a:t>Propranolol 20mg lowers Orthostatic Tachycardia</a:t>
            </a:r>
          </a:p>
        </p:txBody>
      </p:sp>
      <p:graphicFrame>
        <p:nvGraphicFramePr>
          <p:cNvPr id="55299" name="Object 5">
            <a:extLst>
              <a:ext uri="{FF2B5EF4-FFF2-40B4-BE49-F238E27FC236}">
                <a16:creationId xmlns:a16="http://schemas.microsoft.com/office/drawing/2014/main" id="{F398613E-D47F-EE61-73A0-02C5CE3BDA3E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6248400" y="2681289"/>
          <a:ext cx="4057650" cy="287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Project" r:id="rId4" imgW="4394200" imgH="3086100" progId="Prism4.Document">
                  <p:embed/>
                </p:oleObj>
              </mc:Choice>
              <mc:Fallback>
                <p:oleObj name="Prism Project" r:id="rId4" imgW="4394200" imgH="3086100" progId="Prism4.Document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2681289"/>
                        <a:ext cx="4057650" cy="287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0" name="Text Box 7">
            <a:extLst>
              <a:ext uri="{FF2B5EF4-FFF2-40B4-BE49-F238E27FC236}">
                <a16:creationId xmlns:a16="http://schemas.microsoft.com/office/drawing/2014/main" id="{8E44D25C-23BA-F6B7-D9BB-81437078B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2133601"/>
            <a:ext cx="167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Standing HR</a:t>
            </a:r>
          </a:p>
        </p:txBody>
      </p:sp>
      <p:sp>
        <p:nvSpPr>
          <p:cNvPr id="55301" name="Text Box 8">
            <a:extLst>
              <a:ext uri="{FF2B5EF4-FFF2-40B4-BE49-F238E27FC236}">
                <a16:creationId xmlns:a16="http://schemas.microsoft.com/office/drawing/2014/main" id="{0662DF5C-F6CC-828E-498F-C33C9D36C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1981200"/>
            <a:ext cx="2057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Orthostatic Increase in HR</a:t>
            </a:r>
          </a:p>
        </p:txBody>
      </p:sp>
      <p:sp>
        <p:nvSpPr>
          <p:cNvPr id="55302" name="Text Box 9">
            <a:extLst>
              <a:ext uri="{FF2B5EF4-FFF2-40B4-BE49-F238E27FC236}">
                <a16:creationId xmlns:a16="http://schemas.microsoft.com/office/drawing/2014/main" id="{94B9C3CE-BEE0-E646-9BD8-B15382164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1" y="6248400"/>
            <a:ext cx="3768725" cy="208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7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1400" b="1"/>
              <a:t>SR Raj et al. Circulation 2009;120:725-734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21" name="Object 2">
            <a:extLst>
              <a:ext uri="{FF2B5EF4-FFF2-40B4-BE49-F238E27FC236}">
                <a16:creationId xmlns:a16="http://schemas.microsoft.com/office/drawing/2014/main" id="{57808686-BA6B-9B9E-EFBD-778C33F52C3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71800" y="1009651"/>
          <a:ext cx="6629400" cy="519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Project" r:id="rId2" imgW="4394200" imgH="3390900" progId="Prism4.Document">
                  <p:embed/>
                </p:oleObj>
              </mc:Choice>
              <mc:Fallback>
                <p:oleObj name="Prism Project" r:id="rId2" imgW="4394200" imgH="3390900" progId="Prism4.Document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009651"/>
                        <a:ext cx="6629400" cy="5191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2" name="Rectangle 3">
            <a:extLst>
              <a:ext uri="{FF2B5EF4-FFF2-40B4-BE49-F238E27FC236}">
                <a16:creationId xmlns:a16="http://schemas.microsoft.com/office/drawing/2014/main" id="{AD94E508-F635-B632-E8B3-3BC3DC74AF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Propranolol Improves Symptoms…</a:t>
            </a:r>
          </a:p>
        </p:txBody>
      </p:sp>
      <p:sp>
        <p:nvSpPr>
          <p:cNvPr id="56323" name="Text Box 5">
            <a:extLst>
              <a:ext uri="{FF2B5EF4-FFF2-40B4-BE49-F238E27FC236}">
                <a16:creationId xmlns:a16="http://schemas.microsoft.com/office/drawing/2014/main" id="{F1D70F45-942A-0627-8029-CD550D425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1" y="6248400"/>
            <a:ext cx="3768725" cy="208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7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1400" b="1"/>
              <a:t>SR Raj et al. Circulation 2009;120:725-734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45" name="Object 2">
            <a:extLst>
              <a:ext uri="{FF2B5EF4-FFF2-40B4-BE49-F238E27FC236}">
                <a16:creationId xmlns:a16="http://schemas.microsoft.com/office/drawing/2014/main" id="{DC2A8326-C7E7-630F-2611-C8B3A3F54B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14600" y="1301750"/>
          <a:ext cx="6629400" cy="403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Project" r:id="rId2" imgW="4394200" imgH="2679700" progId="Prism4.Document">
                  <p:embed/>
                </p:oleObj>
              </mc:Choice>
              <mc:Fallback>
                <p:oleObj name="Prism Project" r:id="rId2" imgW="4394200" imgH="2679700" progId="Prism4.Document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301750"/>
                        <a:ext cx="6629400" cy="403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46" name="Rectangle 3">
            <a:extLst>
              <a:ext uri="{FF2B5EF4-FFF2-40B4-BE49-F238E27FC236}">
                <a16:creationId xmlns:a16="http://schemas.microsoft.com/office/drawing/2014/main" id="{E3E9A6E1-3FC5-DB8F-1862-0B010FA42E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…but Less is More</a:t>
            </a:r>
          </a:p>
        </p:txBody>
      </p:sp>
      <p:sp>
        <p:nvSpPr>
          <p:cNvPr id="57347" name="Text Box 4">
            <a:extLst>
              <a:ext uri="{FF2B5EF4-FFF2-40B4-BE49-F238E27FC236}">
                <a16:creationId xmlns:a16="http://schemas.microsoft.com/office/drawing/2014/main" id="{A736766F-6D81-F38C-EE08-59C3E8F1B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1" y="6248400"/>
            <a:ext cx="3768725" cy="208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7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1400" b="1"/>
              <a:t>SR Raj et al. Circulation 2009;120:725-734</a:t>
            </a:r>
          </a:p>
        </p:txBody>
      </p:sp>
      <p:sp>
        <p:nvSpPr>
          <p:cNvPr id="57348" name="TextBox 1">
            <a:extLst>
              <a:ext uri="{FF2B5EF4-FFF2-40B4-BE49-F238E27FC236}">
                <a16:creationId xmlns:a16="http://schemas.microsoft.com/office/drawing/2014/main" id="{3914EFDE-29B5-5CAC-B868-E410276D1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1" y="5010150"/>
            <a:ext cx="1770063" cy="647700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C00000"/>
                </a:solidFill>
              </a:rPr>
              <a:t>Just a little bit!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>
            <a:extLst>
              <a:ext uri="{FF2B5EF4-FFF2-40B4-BE49-F238E27FC236}">
                <a16:creationId xmlns:a16="http://schemas.microsoft.com/office/drawing/2014/main" id="{190EA2F7-55EB-BD89-F097-A84C77608B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300" b="1"/>
              <a:t>Ivabradine in POTS – Crossover RCT</a:t>
            </a:r>
            <a:endParaRPr lang="en-US" altLang="en-US" sz="3300"/>
          </a:p>
        </p:txBody>
      </p:sp>
      <p:pic>
        <p:nvPicPr>
          <p:cNvPr id="58370" name="Picture 2">
            <a:extLst>
              <a:ext uri="{FF2B5EF4-FFF2-40B4-BE49-F238E27FC236}">
                <a16:creationId xmlns:a16="http://schemas.microsoft.com/office/drawing/2014/main" id="{1A5A5DA1-8382-2FC1-DCA5-CA1B78FDD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069975"/>
            <a:ext cx="7162800" cy="496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Text Box 5">
            <a:extLst>
              <a:ext uri="{FF2B5EF4-FFF2-40B4-BE49-F238E27FC236}">
                <a16:creationId xmlns:a16="http://schemas.microsoft.com/office/drawing/2014/main" id="{78EC0251-DC12-C1F9-478A-46C2B47AD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2513" y="6254751"/>
            <a:ext cx="38290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itchFamily="2" charset="2"/>
              <a:buNone/>
            </a:pPr>
            <a:r>
              <a:rPr lang="en-US" altLang="en-US" sz="1400" b="1"/>
              <a:t>P Taub et al., JACC 2021;77(7):861-871</a:t>
            </a: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>
            <a:extLst>
              <a:ext uri="{FF2B5EF4-FFF2-40B4-BE49-F238E27FC236}">
                <a16:creationId xmlns:a16="http://schemas.microsoft.com/office/drawing/2014/main" id="{F4DF76AB-2F6F-E325-4494-595FCD8D47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457200"/>
            <a:ext cx="7772400" cy="609600"/>
          </a:xfrm>
        </p:spPr>
        <p:txBody>
          <a:bodyPr/>
          <a:lstStyle/>
          <a:p>
            <a:pPr eaLnBrk="1" hangingPunct="1"/>
            <a:r>
              <a:rPr lang="en-US" altLang="en-US" sz="3800" b="1"/>
              <a:t>Acetylcholinesterase Inhibition</a:t>
            </a:r>
          </a:p>
        </p:txBody>
      </p:sp>
      <p:sp>
        <p:nvSpPr>
          <p:cNvPr id="59394" name="Rectangle 3">
            <a:extLst>
              <a:ext uri="{FF2B5EF4-FFF2-40B4-BE49-F238E27FC236}">
                <a16:creationId xmlns:a16="http://schemas.microsoft.com/office/drawing/2014/main" id="{C1839B8B-C6E6-6D43-F58F-8A2A790B41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1371600"/>
            <a:ext cx="7772400" cy="4419600"/>
          </a:xfrm>
        </p:spPr>
        <p:txBody>
          <a:bodyPr/>
          <a:lstStyle/>
          <a:p>
            <a:pPr eaLnBrk="1" hangingPunct="1"/>
            <a:r>
              <a:rPr lang="en-US" altLang="en-US" b="1"/>
              <a:t>Pyridostigmine</a:t>
            </a:r>
          </a:p>
          <a:p>
            <a:pPr marL="742950" lvl="1" indent="-285750" eaLnBrk="1" hangingPunct="1"/>
            <a:r>
              <a:rPr lang="en-US" altLang="en-US" b="1"/>
              <a:t>Peripheral AChEI</a:t>
            </a:r>
          </a:p>
          <a:p>
            <a:pPr marL="742950" lvl="1" indent="-285750" eaLnBrk="1" hangingPunct="1"/>
            <a:r>
              <a:rPr lang="en-US" altLang="en-US" b="1"/>
              <a:t>Increases availability of synaptic ACh</a:t>
            </a:r>
          </a:p>
          <a:p>
            <a:pPr marL="742950" lvl="1" indent="-285750" eaLnBrk="1" hangingPunct="1"/>
            <a:r>
              <a:rPr lang="en-US" altLang="en-US" b="1"/>
              <a:t>Ganglionic Nicotinic Receptor</a:t>
            </a:r>
          </a:p>
          <a:p>
            <a:pPr marL="1143000" lvl="2" indent="-228600" eaLnBrk="1" hangingPunct="1"/>
            <a:r>
              <a:rPr lang="en-US" altLang="en-US" b="1">
                <a:solidFill>
                  <a:srgbClr val="2F02AE"/>
                </a:solidFill>
                <a:sym typeface="Symbol" pitchFamily="2" charset="2"/>
              </a:rPr>
              <a:t> SNS</a:t>
            </a:r>
            <a:r>
              <a:rPr lang="en-US" altLang="en-US" b="1">
                <a:sym typeface="Symbol" pitchFamily="2" charset="2"/>
              </a:rPr>
              <a:t> &amp; </a:t>
            </a:r>
            <a:r>
              <a:rPr lang="en-US" altLang="en-US" b="1">
                <a:solidFill>
                  <a:srgbClr val="2F02AE"/>
                </a:solidFill>
                <a:sym typeface="Symbol" pitchFamily="2" charset="2"/>
              </a:rPr>
              <a:t> PNS</a:t>
            </a:r>
          </a:p>
          <a:p>
            <a:pPr marL="742950" lvl="1" indent="-285750" eaLnBrk="1" hangingPunct="1"/>
            <a:r>
              <a:rPr lang="en-US" altLang="en-US" b="1">
                <a:sym typeface="Symbol" pitchFamily="2" charset="2"/>
              </a:rPr>
              <a:t>Postganglionic Muscarinic Receptor</a:t>
            </a:r>
          </a:p>
          <a:p>
            <a:pPr marL="1143000" lvl="2" indent="-228600" eaLnBrk="1" hangingPunct="1"/>
            <a:r>
              <a:rPr lang="en-US" altLang="en-US" b="1">
                <a:solidFill>
                  <a:srgbClr val="2F02AE"/>
                </a:solidFill>
                <a:sym typeface="Symbol" pitchFamily="2" charset="2"/>
              </a:rPr>
              <a:t> PNS</a:t>
            </a:r>
          </a:p>
          <a:p>
            <a:pPr marL="1143000" lvl="2" indent="-228600" eaLnBrk="1" hangingPunct="1"/>
            <a:endParaRPr lang="en-US" altLang="en-US" b="1">
              <a:solidFill>
                <a:srgbClr val="2F02AE"/>
              </a:solidFill>
              <a:sym typeface="Symbol" pitchFamily="2" charset="2"/>
            </a:endParaRPr>
          </a:p>
          <a:p>
            <a:pPr eaLnBrk="1" hangingPunct="1"/>
            <a:r>
              <a:rPr lang="en-US" altLang="en-US" b="1">
                <a:sym typeface="Symbol" pitchFamily="2" charset="2"/>
              </a:rPr>
              <a:t>Might decrease tachycardia in POTS</a:t>
            </a: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17" name="Object 2">
            <a:extLst>
              <a:ext uri="{FF2B5EF4-FFF2-40B4-BE49-F238E27FC236}">
                <a16:creationId xmlns:a16="http://schemas.microsoft.com/office/drawing/2014/main" id="{84F63379-BB4B-1F61-0F8D-0F6A08DF0C4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2667000"/>
          <a:ext cx="4419600" cy="307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4" r:id="rId2" imgW="4483100" imgH="3086100" progId="Prism4.Document">
                  <p:embed/>
                </p:oleObj>
              </mc:Choice>
              <mc:Fallback>
                <p:oleObj name="Prism 4" r:id="rId2" imgW="4483100" imgH="3086100" progId="Prism4.Document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667000"/>
                        <a:ext cx="4419600" cy="307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18" name="Rectangle 3">
            <a:extLst>
              <a:ext uri="{FF2B5EF4-FFF2-40B4-BE49-F238E27FC236}">
                <a16:creationId xmlns:a16="http://schemas.microsoft.com/office/drawing/2014/main" id="{AD59AB06-7A6C-2D65-4B80-B766682E8F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800" b="1"/>
              <a:t>Acetylcholinesterase Inhibition</a:t>
            </a:r>
          </a:p>
        </p:txBody>
      </p:sp>
      <p:sp>
        <p:nvSpPr>
          <p:cNvPr id="60419" name="Text Placeholder 4">
            <a:extLst>
              <a:ext uri="{FF2B5EF4-FFF2-40B4-BE49-F238E27FC236}">
                <a16:creationId xmlns:a16="http://schemas.microsoft.com/office/drawing/2014/main" id="{48BCECB2-8295-D508-71BD-68F28AF8E0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altLang="en-US">
                <a:solidFill>
                  <a:srgbClr val="2F02AE"/>
                </a:solidFill>
              </a:rPr>
              <a:t>Standing Heart Rate</a:t>
            </a:r>
          </a:p>
        </p:txBody>
      </p:sp>
      <p:sp>
        <p:nvSpPr>
          <p:cNvPr id="60420" name="Text Placeholder 6">
            <a:extLst>
              <a:ext uri="{FF2B5EF4-FFF2-40B4-BE49-F238E27FC236}">
                <a16:creationId xmlns:a16="http://schemas.microsoft.com/office/drawing/2014/main" id="{02F58F54-02D4-7754-23A8-8881974BFC0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altLang="en-US">
                <a:solidFill>
                  <a:srgbClr val="2F02AE"/>
                </a:solidFill>
              </a:rPr>
              <a:t>Symptoms</a:t>
            </a:r>
          </a:p>
        </p:txBody>
      </p:sp>
      <p:sp>
        <p:nvSpPr>
          <p:cNvPr id="60421" name="Text Box 5">
            <a:extLst>
              <a:ext uri="{FF2B5EF4-FFF2-40B4-BE49-F238E27FC236}">
                <a16:creationId xmlns:a16="http://schemas.microsoft.com/office/drawing/2014/main" id="{6ECF8F7A-5189-48B7-C536-0CE9F9D39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6248400"/>
            <a:ext cx="403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b="1"/>
              <a:t>SR Raj et al., Circulation 2005;111:2734-2740</a:t>
            </a:r>
          </a:p>
        </p:txBody>
      </p:sp>
      <p:graphicFrame>
        <p:nvGraphicFramePr>
          <p:cNvPr id="60422" name="Object 3">
            <a:extLst>
              <a:ext uri="{FF2B5EF4-FFF2-40B4-BE49-F238E27FC236}">
                <a16:creationId xmlns:a16="http://schemas.microsoft.com/office/drawing/2014/main" id="{A96CFEDD-16EA-68F1-4C53-943BFC29AF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19800" y="2590800"/>
          <a:ext cx="4700588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Project" r:id="rId4" imgW="4660900" imgH="2908300" progId="Prism4.Document">
                  <p:embed/>
                </p:oleObj>
              </mc:Choice>
              <mc:Fallback>
                <p:oleObj name="Prism Project" r:id="rId4" imgW="4660900" imgH="2908300" progId="Prism4.Document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590800"/>
                        <a:ext cx="4700588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>
            <a:extLst>
              <a:ext uri="{FF2B5EF4-FFF2-40B4-BE49-F238E27FC236}">
                <a16:creationId xmlns:a16="http://schemas.microsoft.com/office/drawing/2014/main" id="{A6EF3C6B-FB4D-0637-0797-6FD6C73186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7814"/>
            <a:ext cx="8229600" cy="1550987"/>
          </a:xfrm>
        </p:spPr>
        <p:txBody>
          <a:bodyPr/>
          <a:lstStyle/>
          <a:p>
            <a:r>
              <a:rPr lang="en-US" altLang="en-US" b="1"/>
              <a:t>Norepinephrine Transporter Inhibition (e.g. SNRI drugs)</a:t>
            </a:r>
          </a:p>
        </p:txBody>
      </p:sp>
      <p:pic>
        <p:nvPicPr>
          <p:cNvPr id="61442" name="Content Placeholder 7" descr="HR Standing ATOX COLOR.emf">
            <a:extLst>
              <a:ext uri="{FF2B5EF4-FFF2-40B4-BE49-F238E27FC236}">
                <a16:creationId xmlns:a16="http://schemas.microsoft.com/office/drawing/2014/main" id="{07105D43-CC34-0927-A9DC-324AB2D2F22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0864" y="2057401"/>
            <a:ext cx="4300537" cy="3267075"/>
          </a:xfrm>
        </p:spPr>
      </p:pic>
      <p:sp>
        <p:nvSpPr>
          <p:cNvPr id="61443" name="Text Box 5">
            <a:extLst>
              <a:ext uri="{FF2B5EF4-FFF2-40B4-BE49-F238E27FC236}">
                <a16:creationId xmlns:a16="http://schemas.microsoft.com/office/drawing/2014/main" id="{74E03B14-DB41-8FAB-0544-D3E440676D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6248400"/>
            <a:ext cx="403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b="1"/>
              <a:t>EA Green et al., JAHA 2013;2:e000395</a:t>
            </a:r>
          </a:p>
        </p:txBody>
      </p:sp>
      <p:pic>
        <p:nvPicPr>
          <p:cNvPr id="61444" name="Content Placeholder 14" descr="HR Sitting ATOX COLOR.emf">
            <a:extLst>
              <a:ext uri="{FF2B5EF4-FFF2-40B4-BE49-F238E27FC236}">
                <a16:creationId xmlns:a16="http://schemas.microsoft.com/office/drawing/2014/main" id="{628A948C-168A-6AC1-E6F6-6C2285A94D7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11850" y="2057401"/>
            <a:ext cx="4300538" cy="3267075"/>
          </a:xfrm>
        </p:spPr>
      </p:pic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>
            <a:extLst>
              <a:ext uri="{FF2B5EF4-FFF2-40B4-BE49-F238E27FC236}">
                <a16:creationId xmlns:a16="http://schemas.microsoft.com/office/drawing/2014/main" id="{F3796C57-AC87-2BE6-7BEE-7499CB1B1F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152400"/>
            <a:ext cx="8229600" cy="1447800"/>
          </a:xfrm>
        </p:spPr>
        <p:txBody>
          <a:bodyPr/>
          <a:lstStyle/>
          <a:p>
            <a:r>
              <a:rPr lang="en-US" altLang="en-US" b="1"/>
              <a:t>Norepinephrine Transporter Inhibition (e.g. SNRI drugs)</a:t>
            </a:r>
            <a:endParaRPr lang="en-US" altLang="en-US"/>
          </a:p>
        </p:txBody>
      </p:sp>
      <p:pic>
        <p:nvPicPr>
          <p:cNvPr id="62466" name="Content Placeholder 4" descr="delta HR ATOX COLOR.emf">
            <a:extLst>
              <a:ext uri="{FF2B5EF4-FFF2-40B4-BE49-F238E27FC236}">
                <a16:creationId xmlns:a16="http://schemas.microsoft.com/office/drawing/2014/main" id="{534C7476-B6AE-AA3E-6BBC-3A5E0C433CB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8951" y="2133600"/>
            <a:ext cx="4340225" cy="3352800"/>
          </a:xfrm>
        </p:spPr>
      </p:pic>
      <p:pic>
        <p:nvPicPr>
          <p:cNvPr id="62467" name="Content Placeholder 5" descr="DeltaSympt2h ATOX COLOR.emf">
            <a:extLst>
              <a:ext uri="{FF2B5EF4-FFF2-40B4-BE49-F238E27FC236}">
                <a16:creationId xmlns:a16="http://schemas.microsoft.com/office/drawing/2014/main" id="{8CF5635A-B990-885F-5BCC-C43397B108B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4038" y="2133600"/>
            <a:ext cx="4895850" cy="3200400"/>
          </a:xfrm>
        </p:spPr>
      </p:pic>
      <p:sp>
        <p:nvSpPr>
          <p:cNvPr id="62468" name="Text Box 5">
            <a:extLst>
              <a:ext uri="{FF2B5EF4-FFF2-40B4-BE49-F238E27FC236}">
                <a16:creationId xmlns:a16="http://schemas.microsoft.com/office/drawing/2014/main" id="{3BC04689-58B1-10F8-E9F9-CCC973E8A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6248400"/>
            <a:ext cx="403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b="1"/>
              <a:t>EA Green et al., JAHA 2013;2:e000395</a:t>
            </a: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745C36F-7034-2BB1-A72E-760657E22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NEW</a:t>
            </a:r>
            <a:r>
              <a:rPr lang="en-US" b="1" dirty="0"/>
              <a:t>: Vagal Nerve Stimulation</a:t>
            </a:r>
          </a:p>
        </p:txBody>
      </p:sp>
      <p:pic>
        <p:nvPicPr>
          <p:cNvPr id="7" name="Main graphic">
            <a:extLst>
              <a:ext uri="{FF2B5EF4-FFF2-40B4-BE49-F238E27FC236}">
                <a16:creationId xmlns:a16="http://schemas.microsoft.com/office/drawing/2014/main" id="{41DDB562-527C-93E3-678F-3CB7513B09CD}"/>
              </a:ext>
            </a:extLst>
          </p:cNvPr>
          <p:cNvPicPr/>
          <p:nvPr/>
        </p:nvPicPr>
        <p:blipFill rotWithShape="1">
          <a:blip r:embed="rId3"/>
          <a:srcRect l="13162" t="28009" r="77393" b="51967"/>
          <a:stretch/>
        </p:blipFill>
        <p:spPr>
          <a:xfrm>
            <a:off x="609600" y="1600200"/>
            <a:ext cx="2743200" cy="2971800"/>
          </a:xfrm>
          <a:prstGeom prst="rect">
            <a:avLst/>
          </a:prstGeom>
          <a:ln>
            <a:noFill/>
          </a:ln>
        </p:spPr>
      </p:pic>
      <p:sp>
        <p:nvSpPr>
          <p:cNvPr id="8" name="TextShape 1">
            <a:extLst>
              <a:ext uri="{FF2B5EF4-FFF2-40B4-BE49-F238E27FC236}">
                <a16:creationId xmlns:a16="http://schemas.microsoft.com/office/drawing/2014/main" id="{6BFD923A-9181-7A88-C382-AF705730E824}"/>
              </a:ext>
            </a:extLst>
          </p:cNvPr>
          <p:cNvSpPr txBox="1"/>
          <p:nvPr/>
        </p:nvSpPr>
        <p:spPr>
          <a:xfrm>
            <a:off x="6648722" y="6365489"/>
            <a:ext cx="4933678" cy="21469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400" b="1" strike="noStrike" spc="-1" dirty="0">
                <a:solidFill>
                  <a:srgbClr val="000000"/>
                </a:solidFill>
                <a:latin typeface="Arial"/>
              </a:rPr>
              <a:t>Stavros Stavrakis et al. </a:t>
            </a:r>
            <a:r>
              <a:rPr lang="en-US" sz="1400" b="1" i="1" strike="noStrike" spc="-1" dirty="0">
                <a:solidFill>
                  <a:srgbClr val="000000"/>
                </a:solidFill>
                <a:latin typeface="Arial"/>
              </a:rPr>
              <a:t>J Am Coll </a:t>
            </a:r>
            <a:r>
              <a:rPr lang="en-US" sz="1400" b="1" i="1" strike="noStrike" spc="-1" dirty="0" err="1">
                <a:solidFill>
                  <a:srgbClr val="000000"/>
                </a:solidFill>
                <a:latin typeface="Arial"/>
              </a:rPr>
              <a:t>Cardiol</a:t>
            </a:r>
            <a:r>
              <a:rPr lang="en-US" sz="1400" b="1" i="1" strike="noStrike" spc="-1" dirty="0">
                <a:solidFill>
                  <a:srgbClr val="000000"/>
                </a:solidFill>
                <a:latin typeface="Arial"/>
              </a:rPr>
              <a:t> EP</a:t>
            </a:r>
            <a:r>
              <a:rPr lang="en-US" sz="1400" b="1" strike="noStrike" spc="-1" dirty="0">
                <a:solidFill>
                  <a:srgbClr val="000000"/>
                </a:solidFill>
                <a:latin typeface="Arial"/>
              </a:rPr>
              <a:t> 2023;</a:t>
            </a:r>
            <a:endParaRPr lang="en-US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" name="Main graphic">
            <a:extLst>
              <a:ext uri="{FF2B5EF4-FFF2-40B4-BE49-F238E27FC236}">
                <a16:creationId xmlns:a16="http://schemas.microsoft.com/office/drawing/2014/main" id="{24763F8A-0D1C-3989-4752-9C7517FD7E10}"/>
              </a:ext>
            </a:extLst>
          </p:cNvPr>
          <p:cNvPicPr/>
          <p:nvPr/>
        </p:nvPicPr>
        <p:blipFill rotWithShape="1">
          <a:blip r:embed="rId4"/>
          <a:srcRect b="47974"/>
          <a:stretch/>
        </p:blipFill>
        <p:spPr>
          <a:xfrm>
            <a:off x="3657600" y="1692572"/>
            <a:ext cx="4167720" cy="251448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10" name="Main graphic">
            <a:extLst>
              <a:ext uri="{FF2B5EF4-FFF2-40B4-BE49-F238E27FC236}">
                <a16:creationId xmlns:a16="http://schemas.microsoft.com/office/drawing/2014/main" id="{043E8847-A50C-1C52-807D-588EC5400293}"/>
              </a:ext>
            </a:extLst>
          </p:cNvPr>
          <p:cNvPicPr/>
          <p:nvPr/>
        </p:nvPicPr>
        <p:blipFill rotWithShape="1">
          <a:blip r:embed="rId4"/>
          <a:srcRect t="51203"/>
          <a:stretch/>
        </p:blipFill>
        <p:spPr>
          <a:xfrm>
            <a:off x="7162800" y="3602579"/>
            <a:ext cx="4167720" cy="235841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656058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>
            <a:extLst>
              <a:ext uri="{FF2B5EF4-FFF2-40B4-BE49-F238E27FC236}">
                <a16:creationId xmlns:a16="http://schemas.microsoft.com/office/drawing/2014/main" id="{72556E53-F25C-6892-BBD1-3D471CD24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938213"/>
            <a:ext cx="6934200" cy="518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Title 1">
            <a:extLst>
              <a:ext uri="{FF2B5EF4-FFF2-40B4-BE49-F238E27FC236}">
                <a16:creationId xmlns:a16="http://schemas.microsoft.com/office/drawing/2014/main" id="{95FF3FB7-AE12-4C65-BCB7-3F54129462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77788"/>
            <a:ext cx="8534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4000" b="1">
                <a:solidFill>
                  <a:schemeClr val="tx2"/>
                </a:solidFill>
                <a:latin typeface="Garamond" panose="02020404030301010803" pitchFamily="18" charset="0"/>
              </a:rPr>
              <a:t>CCS 2019 POTS &amp; Orthostatic Intolerance Schema</a:t>
            </a:r>
            <a:endParaRPr lang="en-US" altLang="en-US" sz="4000">
              <a:solidFill>
                <a:schemeClr val="tx2"/>
              </a:solidFill>
              <a:latin typeface="Garamond" panose="02020404030301010803" pitchFamily="18" charset="0"/>
            </a:endParaRPr>
          </a:p>
        </p:txBody>
      </p:sp>
      <p:sp>
        <p:nvSpPr>
          <p:cNvPr id="21507" name="Text Box 7">
            <a:extLst>
              <a:ext uri="{FF2B5EF4-FFF2-40B4-BE49-F238E27FC236}">
                <a16:creationId xmlns:a16="http://schemas.microsoft.com/office/drawing/2014/main" id="{8CA5909F-0A56-964D-E358-7037BA57B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1" y="6248401"/>
            <a:ext cx="4530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1"/>
              <a:t>SR Raj et al. , </a:t>
            </a:r>
            <a:r>
              <a:rPr lang="pl-PL" altLang="en-US" sz="1400" b="1"/>
              <a:t>Can J Cardiol 2020 Mar;36(3):357-372</a:t>
            </a:r>
            <a:endParaRPr lang="en-US" altLang="en-US" sz="1400" b="1"/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>
            <a:extLst>
              <a:ext uri="{FF2B5EF4-FFF2-40B4-BE49-F238E27FC236}">
                <a16:creationId xmlns:a16="http://schemas.microsoft.com/office/drawing/2014/main" id="{139459A1-F280-542E-E49B-AC2EC38B3D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POTS – Take Home Messages</a:t>
            </a:r>
          </a:p>
        </p:txBody>
      </p:sp>
      <p:sp>
        <p:nvSpPr>
          <p:cNvPr id="63490" name="Rectangle 3">
            <a:extLst>
              <a:ext uri="{FF2B5EF4-FFF2-40B4-BE49-F238E27FC236}">
                <a16:creationId xmlns:a16="http://schemas.microsoft.com/office/drawing/2014/main" id="{29D67F3A-67E4-D553-0A2B-67C6805840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28800" y="990600"/>
            <a:ext cx="8686800" cy="5181600"/>
          </a:xfrm>
        </p:spPr>
        <p:txBody>
          <a:bodyPr/>
          <a:lstStyle/>
          <a:p>
            <a:pPr eaLnBrk="1" hangingPunct="1"/>
            <a:r>
              <a:rPr lang="en-US" altLang="en-US" b="1" dirty="0"/>
              <a:t>POTS </a:t>
            </a:r>
          </a:p>
          <a:p>
            <a:pPr lvl="1" eaLnBrk="1" hangingPunct="1"/>
            <a:r>
              <a:rPr lang="en-US" altLang="en-US" b="1" dirty="0"/>
              <a:t>chronic disorder associated with significant disability</a:t>
            </a:r>
          </a:p>
          <a:p>
            <a:pPr lvl="1" eaLnBrk="1" hangingPunct="1"/>
            <a:r>
              <a:rPr lang="en-US" altLang="en-US" b="1" dirty="0"/>
              <a:t>Syndrome…not one disease</a:t>
            </a:r>
          </a:p>
          <a:p>
            <a:pPr lvl="2" eaLnBrk="1" hangingPunct="1"/>
            <a:r>
              <a:rPr lang="en-US" altLang="en-US" b="1" dirty="0"/>
              <a:t>Multiple </a:t>
            </a:r>
            <a:r>
              <a:rPr lang="en-US" altLang="en-US" b="1" dirty="0" err="1"/>
              <a:t>pathophysiologies</a:t>
            </a:r>
            <a:endParaRPr lang="en-US" altLang="en-US" b="1" dirty="0"/>
          </a:p>
          <a:p>
            <a:pPr lvl="2" eaLnBrk="1" hangingPunct="1"/>
            <a:endParaRPr lang="en-US" altLang="en-US" b="1" dirty="0"/>
          </a:p>
          <a:p>
            <a:pPr eaLnBrk="1" hangingPunct="1"/>
            <a:r>
              <a:rPr lang="en-US" altLang="en-US" b="1" dirty="0"/>
              <a:t>Treatment</a:t>
            </a:r>
          </a:p>
          <a:p>
            <a:pPr lvl="1" eaLnBrk="1" hangingPunct="1"/>
            <a:r>
              <a:rPr lang="en-US" altLang="en-US" b="1" dirty="0"/>
              <a:t>Exercise</a:t>
            </a:r>
          </a:p>
          <a:p>
            <a:pPr lvl="1" eaLnBrk="1" hangingPunct="1"/>
            <a:r>
              <a:rPr lang="en-US" altLang="en-US" b="1" dirty="0"/>
              <a:t>Volume expansion</a:t>
            </a:r>
          </a:p>
          <a:p>
            <a:pPr lvl="1" eaLnBrk="1" hangingPunct="1"/>
            <a:r>
              <a:rPr lang="en-US" altLang="en-US" b="1" dirty="0"/>
              <a:t>Heart rate control</a:t>
            </a:r>
          </a:p>
          <a:p>
            <a:pPr lvl="1" eaLnBrk="1" hangingPunct="1"/>
            <a:r>
              <a:rPr lang="en-US" altLang="en-US" b="1" dirty="0"/>
              <a:t>Manage the </a:t>
            </a:r>
            <a:r>
              <a:rPr lang="en-US" altLang="en-CA" b="1" dirty="0"/>
              <a:t>“</a:t>
            </a:r>
            <a:r>
              <a:rPr lang="en-US" altLang="en-US" b="1" dirty="0"/>
              <a:t>living with a chronic illness</a:t>
            </a:r>
            <a:r>
              <a:rPr lang="en-US" altLang="en-CA" b="1" dirty="0"/>
              <a:t>”</a:t>
            </a:r>
            <a:endParaRPr lang="en-US" altLang="en-US" b="1" dirty="0"/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>
            <a:extLst>
              <a:ext uri="{FF2B5EF4-FFF2-40B4-BE49-F238E27FC236}">
                <a16:creationId xmlns:a16="http://schemas.microsoft.com/office/drawing/2014/main" id="{508787F4-50A8-A3F9-7C88-1BD3BCDF06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76200"/>
            <a:ext cx="8229600" cy="1139825"/>
          </a:xfrm>
        </p:spPr>
        <p:txBody>
          <a:bodyPr/>
          <a:lstStyle/>
          <a:p>
            <a:pPr algn="ctr" eaLnBrk="1" hangingPunct="1"/>
            <a:r>
              <a:rPr lang="en-US" altLang="en-US" sz="7200" b="1"/>
              <a:t>Questions?</a:t>
            </a:r>
          </a:p>
        </p:txBody>
      </p:sp>
      <p:pic>
        <p:nvPicPr>
          <p:cNvPr id="73731" name="Picture 4" descr="UC-vert-rgb.jpg">
            <a:extLst>
              <a:ext uri="{FF2B5EF4-FFF2-40B4-BE49-F238E27FC236}">
                <a16:creationId xmlns:a16="http://schemas.microsoft.com/office/drawing/2014/main" id="{C3DB45AC-CD96-9382-ECCA-5401F515F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300" y="3962400"/>
            <a:ext cx="2514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332CE4E9-3801-C983-2C9B-FBCE17F351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00" y="1371600"/>
            <a:ext cx="6096000" cy="455168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2A53B-F59C-04F6-D07C-415BDF8F4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CCS Clinical Criteria for POTS Plus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7046C2B-FE93-5416-C84E-D587CD15B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6275" y="1779588"/>
            <a:ext cx="4127500" cy="32639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1800" b="1" dirty="0"/>
              <a:t>Same as for POTS and 1 or more</a:t>
            </a:r>
            <a:r>
              <a:rPr lang="en-US" sz="1800" dirty="0"/>
              <a:t>:</a:t>
            </a:r>
          </a:p>
          <a:p>
            <a:pPr>
              <a:defRPr/>
            </a:pPr>
            <a:r>
              <a:rPr lang="en-US" sz="1800" dirty="0"/>
              <a:t>Gastric emptying problems</a:t>
            </a:r>
          </a:p>
          <a:p>
            <a:pPr>
              <a:defRPr/>
            </a:pPr>
            <a:r>
              <a:rPr lang="en-US" sz="1800" dirty="0"/>
              <a:t>Intractable vomiting</a:t>
            </a:r>
          </a:p>
          <a:p>
            <a:pPr>
              <a:defRPr/>
            </a:pPr>
            <a:r>
              <a:rPr lang="en-US" sz="1800" dirty="0"/>
              <a:t>Severe constipation</a:t>
            </a:r>
          </a:p>
          <a:p>
            <a:pPr>
              <a:defRPr/>
            </a:pPr>
            <a:r>
              <a:rPr lang="en-US" sz="1800" dirty="0"/>
              <a:t>Neurogenic bladder</a:t>
            </a:r>
          </a:p>
          <a:p>
            <a:pPr>
              <a:defRPr/>
            </a:pPr>
            <a:r>
              <a:rPr lang="en-US" sz="1800" dirty="0"/>
              <a:t>Severe chronic pain</a:t>
            </a:r>
          </a:p>
          <a:p>
            <a:pPr>
              <a:defRPr/>
            </a:pPr>
            <a:r>
              <a:rPr lang="en-US" sz="1800" dirty="0"/>
              <a:t>Intractable headaches</a:t>
            </a:r>
          </a:p>
          <a:p>
            <a:pPr>
              <a:defRPr/>
            </a:pPr>
            <a:r>
              <a:rPr lang="en-US" sz="1800" dirty="0"/>
              <a:t>Significant flushing anaphylaxis syndromes</a:t>
            </a:r>
          </a:p>
          <a:p>
            <a:pPr>
              <a:defRPr/>
            </a:pPr>
            <a:r>
              <a:rPr lang="en-US" sz="1800" dirty="0"/>
              <a:t>Severe food intolerances</a:t>
            </a:r>
          </a:p>
        </p:txBody>
      </p:sp>
      <p:sp>
        <p:nvSpPr>
          <p:cNvPr id="22531" name="Slide Number Placeholder 3">
            <a:extLst>
              <a:ext uri="{FF2B5EF4-FFF2-40B4-BE49-F238E27FC236}">
                <a16:creationId xmlns:a16="http://schemas.microsoft.com/office/drawing/2014/main" id="{DC9338F9-6AB4-8949-E28C-3265412D19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A359F47-9E9A-8145-ACA9-376C2F28C256}" type="slidenum">
              <a:rPr lang="en-US" altLang="en-US" smtClean="0">
                <a:latin typeface="Garamond" panose="02020404030301010803" pitchFamily="18" charset="0"/>
              </a:rPr>
              <a:pPr/>
              <a:t>6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8A6628C7-6C24-F03D-99C0-668D6E5A39B3}"/>
              </a:ext>
            </a:extLst>
          </p:cNvPr>
          <p:cNvSpPr txBox="1">
            <a:spLocks/>
          </p:cNvSpPr>
          <p:nvPr/>
        </p:nvSpPr>
        <p:spPr>
          <a:xfrm>
            <a:off x="6183313" y="1776413"/>
            <a:ext cx="4127500" cy="32639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1800" b="1" dirty="0"/>
              <a:t>Associated comorbidities</a:t>
            </a:r>
            <a:r>
              <a:rPr lang="en-US" sz="1800" dirty="0"/>
              <a:t>:</a:t>
            </a:r>
          </a:p>
          <a:p>
            <a:pPr>
              <a:defRPr/>
            </a:pPr>
            <a:r>
              <a:rPr lang="en-US" sz="1800" dirty="0"/>
              <a:t>Hypermobile EDS</a:t>
            </a:r>
          </a:p>
          <a:p>
            <a:pPr>
              <a:defRPr/>
            </a:pPr>
            <a:r>
              <a:rPr lang="en-US" sz="1800" dirty="0"/>
              <a:t>Hypermobile spectrum DO</a:t>
            </a:r>
          </a:p>
          <a:p>
            <a:pPr>
              <a:defRPr/>
            </a:pPr>
            <a:r>
              <a:rPr lang="en-US" sz="1800" dirty="0"/>
              <a:t>Mast cell activation DO</a:t>
            </a:r>
          </a:p>
          <a:p>
            <a:pPr>
              <a:defRPr/>
            </a:pPr>
            <a:r>
              <a:rPr lang="en-US" sz="1800" dirty="0"/>
              <a:t>Chronic fatigue syndrome/ME</a:t>
            </a:r>
          </a:p>
          <a:p>
            <a:pPr>
              <a:defRPr/>
            </a:pPr>
            <a:r>
              <a:rPr lang="en-US" sz="1800" dirty="0"/>
              <a:t>Celiac disease</a:t>
            </a:r>
          </a:p>
          <a:p>
            <a:pPr>
              <a:defRPr/>
            </a:pPr>
            <a:r>
              <a:rPr lang="en-US" sz="1800" dirty="0"/>
              <a:t>Autoimmune DO</a:t>
            </a:r>
          </a:p>
          <a:p>
            <a:pPr>
              <a:defRPr/>
            </a:pPr>
            <a:r>
              <a:rPr lang="en-US" sz="1800" dirty="0"/>
              <a:t>Chronic migraines</a:t>
            </a:r>
          </a:p>
          <a:p>
            <a:pPr>
              <a:defRPr/>
            </a:pPr>
            <a:r>
              <a:rPr lang="en-US" sz="1800" dirty="0"/>
              <a:t>CSF leak</a:t>
            </a:r>
          </a:p>
          <a:p>
            <a:pPr>
              <a:defRPr/>
            </a:pPr>
            <a:r>
              <a:rPr lang="en-US" sz="1800" dirty="0"/>
              <a:t>Mitochondrial mutation DO</a:t>
            </a:r>
          </a:p>
          <a:p>
            <a:pPr>
              <a:defRPr/>
            </a:pPr>
            <a:r>
              <a:rPr lang="en-US" sz="1800" dirty="0"/>
              <a:t>MS</a:t>
            </a:r>
          </a:p>
        </p:txBody>
      </p:sp>
      <p:sp>
        <p:nvSpPr>
          <p:cNvPr id="22533" name="Text Box 7">
            <a:extLst>
              <a:ext uri="{FF2B5EF4-FFF2-40B4-BE49-F238E27FC236}">
                <a16:creationId xmlns:a16="http://schemas.microsoft.com/office/drawing/2014/main" id="{B124B56B-801E-4964-A909-20615793C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1" y="6248401"/>
            <a:ext cx="4530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1"/>
              <a:t>SR Raj et al. , </a:t>
            </a:r>
            <a:r>
              <a:rPr lang="pl-PL" altLang="en-US" sz="1400" b="1"/>
              <a:t>Can J Cardiol 2020 Mar;36(3):357-372</a:t>
            </a:r>
            <a:endParaRPr lang="en-US" altLang="en-US" sz="1400" b="1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>
            <a:extLst>
              <a:ext uri="{FF2B5EF4-FFF2-40B4-BE49-F238E27FC236}">
                <a16:creationId xmlns:a16="http://schemas.microsoft.com/office/drawing/2014/main" id="{3E07C3B6-CF41-0874-4B0E-FE882CEC4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328738"/>
            <a:ext cx="6477000" cy="484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Title 1">
            <a:extLst>
              <a:ext uri="{FF2B5EF4-FFF2-40B4-BE49-F238E27FC236}">
                <a16:creationId xmlns:a16="http://schemas.microsoft.com/office/drawing/2014/main" id="{ABF80D58-47A6-DC91-C793-384B975DC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1" y="304800"/>
            <a:ext cx="81057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4000" b="1">
                <a:solidFill>
                  <a:schemeClr val="tx2"/>
                </a:solidFill>
                <a:latin typeface="Garamond" panose="02020404030301010803" pitchFamily="18" charset="0"/>
              </a:rPr>
              <a:t>CCS 2019 POTS &amp; Orthostatic Intolerance Schema</a:t>
            </a:r>
            <a:endParaRPr lang="en-US" altLang="en-US" sz="4000">
              <a:solidFill>
                <a:schemeClr val="tx2"/>
              </a:solidFill>
              <a:latin typeface="Garamond" panose="02020404030301010803" pitchFamily="18" charset="0"/>
            </a:endParaRPr>
          </a:p>
        </p:txBody>
      </p:sp>
      <p:sp>
        <p:nvSpPr>
          <p:cNvPr id="23555" name="Text Box 7">
            <a:extLst>
              <a:ext uri="{FF2B5EF4-FFF2-40B4-BE49-F238E27FC236}">
                <a16:creationId xmlns:a16="http://schemas.microsoft.com/office/drawing/2014/main" id="{4BBA1857-8E04-815D-AE96-0D543AE0E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1" y="6248401"/>
            <a:ext cx="4530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1"/>
              <a:t>SR Raj et al. , </a:t>
            </a:r>
            <a:r>
              <a:rPr lang="pl-PL" altLang="en-US" sz="1400" b="1"/>
              <a:t>Can J Cardiol 2020 Mar;36(3):357-372</a:t>
            </a:r>
            <a:endParaRPr lang="en-US" altLang="en-US" sz="1400" b="1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4EE9C8B8-3267-4CC2-456C-652041D65F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POTS  - Common Symptoms</a:t>
            </a: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BD94BD85-17C0-DC08-3F12-296AECBF088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2209800"/>
            <a:ext cx="4191000" cy="2895600"/>
          </a:xfrm>
        </p:spPr>
        <p:txBody>
          <a:bodyPr/>
          <a:lstStyle/>
          <a:p>
            <a:pPr marL="571500" indent="-571500" eaLnBrk="1" hangingPunct="1">
              <a:lnSpc>
                <a:spcPct val="90000"/>
              </a:lnSpc>
            </a:pPr>
            <a:r>
              <a:rPr lang="en-CA" altLang="en-US" sz="2600" b="1"/>
              <a:t>Rapid Heartbeat</a:t>
            </a:r>
          </a:p>
          <a:p>
            <a:pPr marL="571500" indent="-571500" eaLnBrk="1" hangingPunct="1">
              <a:lnSpc>
                <a:spcPct val="90000"/>
              </a:lnSpc>
            </a:pPr>
            <a:r>
              <a:rPr lang="en-CA" altLang="en-US" sz="2600" b="1"/>
              <a:t>Chest Discomfort</a:t>
            </a:r>
          </a:p>
          <a:p>
            <a:pPr marL="571500" indent="-571500" eaLnBrk="1" hangingPunct="1">
              <a:lnSpc>
                <a:spcPct val="90000"/>
              </a:lnSpc>
            </a:pPr>
            <a:r>
              <a:rPr lang="en-CA" altLang="en-US" sz="2600" b="1"/>
              <a:t>Short of Breath</a:t>
            </a:r>
          </a:p>
          <a:p>
            <a:pPr marL="571500" indent="-571500" eaLnBrk="1" hangingPunct="1">
              <a:lnSpc>
                <a:spcPct val="90000"/>
              </a:lnSpc>
            </a:pPr>
            <a:r>
              <a:rPr lang="en-CA" altLang="en-US" sz="2600" b="1"/>
              <a:t>Lightheaded</a:t>
            </a:r>
          </a:p>
          <a:p>
            <a:pPr marL="571500" indent="-571500" eaLnBrk="1" hangingPunct="1">
              <a:lnSpc>
                <a:spcPct val="90000"/>
              </a:lnSpc>
            </a:pPr>
            <a:endParaRPr lang="en-CA" altLang="en-US" sz="2600" b="1"/>
          </a:p>
          <a:p>
            <a:pPr marL="571500" indent="-571500" eaLnBrk="1" hangingPunct="1">
              <a:lnSpc>
                <a:spcPct val="90000"/>
              </a:lnSpc>
            </a:pPr>
            <a:r>
              <a:rPr lang="en-CA" altLang="en-US" sz="2600" b="1">
                <a:solidFill>
                  <a:srgbClr val="000090"/>
                </a:solidFill>
              </a:rPr>
              <a:t>Exercise Intolerance</a:t>
            </a:r>
            <a:endParaRPr lang="en-US" altLang="en-US" sz="2600" b="1">
              <a:solidFill>
                <a:srgbClr val="000090"/>
              </a:solidFill>
            </a:endParaRPr>
          </a:p>
        </p:txBody>
      </p:sp>
      <p:sp>
        <p:nvSpPr>
          <p:cNvPr id="24579" name="Rectangle 4">
            <a:extLst>
              <a:ext uri="{FF2B5EF4-FFF2-40B4-BE49-F238E27FC236}">
                <a16:creationId xmlns:a16="http://schemas.microsoft.com/office/drawing/2014/main" id="{8B2A54DD-EB32-63D1-22B0-24C924DF6E4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172200" y="2209800"/>
            <a:ext cx="40386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CA" altLang="en-US" sz="2600" b="1"/>
              <a:t>Mental Clouding</a:t>
            </a:r>
          </a:p>
          <a:p>
            <a:pPr eaLnBrk="1" hangingPunct="1">
              <a:lnSpc>
                <a:spcPct val="90000"/>
              </a:lnSpc>
            </a:pPr>
            <a:r>
              <a:rPr lang="en-CA" altLang="en-US" sz="2600" b="1"/>
              <a:t>Headache</a:t>
            </a:r>
          </a:p>
          <a:p>
            <a:pPr eaLnBrk="1" hangingPunct="1">
              <a:lnSpc>
                <a:spcPct val="90000"/>
              </a:lnSpc>
            </a:pPr>
            <a:r>
              <a:rPr lang="en-CA" altLang="en-US" sz="2600" b="1"/>
              <a:t>Nausea</a:t>
            </a:r>
          </a:p>
          <a:p>
            <a:pPr eaLnBrk="1" hangingPunct="1">
              <a:lnSpc>
                <a:spcPct val="90000"/>
              </a:lnSpc>
            </a:pPr>
            <a:r>
              <a:rPr lang="en-CA" altLang="en-US" sz="2600" b="1"/>
              <a:t>Tremulousness</a:t>
            </a:r>
          </a:p>
          <a:p>
            <a:pPr eaLnBrk="1" hangingPunct="1">
              <a:lnSpc>
                <a:spcPct val="90000"/>
              </a:lnSpc>
            </a:pPr>
            <a:endParaRPr lang="en-CA" altLang="en-US" sz="2600" b="1"/>
          </a:p>
          <a:p>
            <a:pPr eaLnBrk="1" hangingPunct="1">
              <a:lnSpc>
                <a:spcPct val="90000"/>
              </a:lnSpc>
            </a:pPr>
            <a:r>
              <a:rPr lang="en-CA" altLang="en-US" sz="2600" b="1">
                <a:solidFill>
                  <a:srgbClr val="000090"/>
                </a:solidFill>
              </a:rPr>
              <a:t>Fatigue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000090"/>
                </a:solidFill>
              </a:rPr>
              <a:t>Sleep Complaints</a:t>
            </a:r>
          </a:p>
        </p:txBody>
      </p:sp>
      <p:sp>
        <p:nvSpPr>
          <p:cNvPr id="24580" name="Text Box 5">
            <a:extLst>
              <a:ext uri="{FF2B5EF4-FFF2-40B4-BE49-F238E27FC236}">
                <a16:creationId xmlns:a16="http://schemas.microsoft.com/office/drawing/2014/main" id="{9AA60C6D-530B-E61F-6991-ABE2503F6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492250"/>
            <a:ext cx="2514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chemeClr val="tx2"/>
                </a:solidFill>
              </a:rPr>
              <a:t>Cardiac</a:t>
            </a:r>
          </a:p>
        </p:txBody>
      </p:sp>
      <p:sp>
        <p:nvSpPr>
          <p:cNvPr id="24581" name="Text Box 6">
            <a:extLst>
              <a:ext uri="{FF2B5EF4-FFF2-40B4-BE49-F238E27FC236}">
                <a16:creationId xmlns:a16="http://schemas.microsoft.com/office/drawing/2014/main" id="{CBA3F20F-C80E-2FE6-37B4-6FDB0A03F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1492250"/>
            <a:ext cx="2971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chemeClr val="tx2"/>
                </a:solidFill>
              </a:rPr>
              <a:t>Non-Cardiac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>
            <a:extLst>
              <a:ext uri="{FF2B5EF4-FFF2-40B4-BE49-F238E27FC236}">
                <a16:creationId xmlns:a16="http://schemas.microsoft.com/office/drawing/2014/main" id="{7DEC36AF-96B3-E54D-43D1-935E3E51A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7" t="7813" b="52753"/>
          <a:stretch>
            <a:fillRect/>
          </a:stretch>
        </p:blipFill>
        <p:spPr bwMode="auto">
          <a:xfrm>
            <a:off x="6400800" y="1893889"/>
            <a:ext cx="2924175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Text Box 3">
            <a:extLst>
              <a:ext uri="{FF2B5EF4-FFF2-40B4-BE49-F238E27FC236}">
                <a16:creationId xmlns:a16="http://schemas.microsoft.com/office/drawing/2014/main" id="{AF8DAB18-AA3E-B026-6941-8C2CFD947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199" y="1371601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/>
              <a:t>POTS</a:t>
            </a:r>
          </a:p>
        </p:txBody>
      </p:sp>
      <p:pic>
        <p:nvPicPr>
          <p:cNvPr id="25603" name="Picture 4">
            <a:extLst>
              <a:ext uri="{FF2B5EF4-FFF2-40B4-BE49-F238E27FC236}">
                <a16:creationId xmlns:a16="http://schemas.microsoft.com/office/drawing/2014/main" id="{1BFC1C0C-60BD-58C5-4D3F-0F56870B2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3" t="50256" b="7782"/>
          <a:stretch>
            <a:fillRect/>
          </a:stretch>
        </p:blipFill>
        <p:spPr bwMode="auto">
          <a:xfrm>
            <a:off x="3276600" y="1890713"/>
            <a:ext cx="29432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 Box 5">
            <a:extLst>
              <a:ext uri="{FF2B5EF4-FFF2-40B4-BE49-F238E27FC236}">
                <a16:creationId xmlns:a16="http://schemas.microsoft.com/office/drawing/2014/main" id="{944917D7-769F-ACC6-9974-CDC35ACB4E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3199" y="1371601"/>
            <a:ext cx="157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/>
              <a:t>Control</a:t>
            </a:r>
          </a:p>
        </p:txBody>
      </p:sp>
      <p:sp>
        <p:nvSpPr>
          <p:cNvPr id="25605" name="Text Box 6">
            <a:extLst>
              <a:ext uri="{FF2B5EF4-FFF2-40B4-BE49-F238E27FC236}">
                <a16:creationId xmlns:a16="http://schemas.microsoft.com/office/drawing/2014/main" id="{BE26C5C3-BCD8-1542-D2D5-29BB2C2DF7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0" y="2119313"/>
            <a:ext cx="8636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b="1"/>
              <a:t>Heart Rate (bpm)</a:t>
            </a:r>
          </a:p>
        </p:txBody>
      </p:sp>
      <p:sp>
        <p:nvSpPr>
          <p:cNvPr id="25606" name="Text Box 7">
            <a:extLst>
              <a:ext uri="{FF2B5EF4-FFF2-40B4-BE49-F238E27FC236}">
                <a16:creationId xmlns:a16="http://schemas.microsoft.com/office/drawing/2014/main" id="{83379ED5-AA68-AD00-F6DD-3F945195E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262313"/>
            <a:ext cx="10922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b="1"/>
              <a:t>Blood Pressure (mmHg)</a:t>
            </a:r>
          </a:p>
        </p:txBody>
      </p:sp>
      <p:sp>
        <p:nvSpPr>
          <p:cNvPr id="25607" name="Text Box 8">
            <a:extLst>
              <a:ext uri="{FF2B5EF4-FFF2-40B4-BE49-F238E27FC236}">
                <a16:creationId xmlns:a16="http://schemas.microsoft.com/office/drawing/2014/main" id="{DD0908B7-FAAD-6FB1-831A-35FB30A97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0" y="4405313"/>
            <a:ext cx="8636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b="1"/>
              <a:t>Tilt Angle (deg)</a:t>
            </a:r>
          </a:p>
        </p:txBody>
      </p:sp>
      <p:sp>
        <p:nvSpPr>
          <p:cNvPr id="25608" name="Text Box 9">
            <a:extLst>
              <a:ext uri="{FF2B5EF4-FFF2-40B4-BE49-F238E27FC236}">
                <a16:creationId xmlns:a16="http://schemas.microsoft.com/office/drawing/2014/main" id="{62CD6F9B-2916-AA00-B6F4-01AD4AAFAD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4800" y="1844675"/>
            <a:ext cx="609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b="1"/>
              <a:t>200</a:t>
            </a:r>
          </a:p>
        </p:txBody>
      </p:sp>
      <p:sp>
        <p:nvSpPr>
          <p:cNvPr id="25609" name="Text Box 10">
            <a:extLst>
              <a:ext uri="{FF2B5EF4-FFF2-40B4-BE49-F238E27FC236}">
                <a16:creationId xmlns:a16="http://schemas.microsoft.com/office/drawing/2014/main" id="{8863DF12-43A4-1DF5-585E-766243C30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4800" y="3063875"/>
            <a:ext cx="609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b="1"/>
              <a:t>200</a:t>
            </a:r>
          </a:p>
        </p:txBody>
      </p:sp>
      <p:sp>
        <p:nvSpPr>
          <p:cNvPr id="25610" name="Text Box 11">
            <a:extLst>
              <a:ext uri="{FF2B5EF4-FFF2-40B4-BE49-F238E27FC236}">
                <a16:creationId xmlns:a16="http://schemas.microsoft.com/office/drawing/2014/main" id="{AE8E4F8F-430D-1871-4C70-97BCB5A8B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2835275"/>
            <a:ext cx="228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b="1"/>
              <a:t>0</a:t>
            </a:r>
          </a:p>
        </p:txBody>
      </p:sp>
      <p:sp>
        <p:nvSpPr>
          <p:cNvPr id="25611" name="Text Box 12">
            <a:extLst>
              <a:ext uri="{FF2B5EF4-FFF2-40B4-BE49-F238E27FC236}">
                <a16:creationId xmlns:a16="http://schemas.microsoft.com/office/drawing/2014/main" id="{72D6E3EA-13BE-03C7-EEE9-48BC06201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1000" y="3978275"/>
            <a:ext cx="381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b="1"/>
              <a:t>50</a:t>
            </a:r>
          </a:p>
        </p:txBody>
      </p:sp>
      <p:sp>
        <p:nvSpPr>
          <p:cNvPr id="25612" name="Text Box 13">
            <a:extLst>
              <a:ext uri="{FF2B5EF4-FFF2-40B4-BE49-F238E27FC236}">
                <a16:creationId xmlns:a16="http://schemas.microsoft.com/office/drawing/2014/main" id="{E36F1B5C-B69C-3AF6-7367-D9A9DAD0C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1000" y="4481514"/>
            <a:ext cx="381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b="1"/>
              <a:t>60</a:t>
            </a:r>
          </a:p>
        </p:txBody>
      </p:sp>
      <p:sp>
        <p:nvSpPr>
          <p:cNvPr id="25613" name="Text Box 14">
            <a:extLst>
              <a:ext uri="{FF2B5EF4-FFF2-40B4-BE49-F238E27FC236}">
                <a16:creationId xmlns:a16="http://schemas.microsoft.com/office/drawing/2014/main" id="{055EE8AE-927B-E577-C04F-2BFA24F4A6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091114"/>
            <a:ext cx="228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b="1"/>
              <a:t>0</a:t>
            </a:r>
          </a:p>
        </p:txBody>
      </p:sp>
      <p:sp>
        <p:nvSpPr>
          <p:cNvPr id="25614" name="Rectangle 15">
            <a:extLst>
              <a:ext uri="{FF2B5EF4-FFF2-40B4-BE49-F238E27FC236}">
                <a16:creationId xmlns:a16="http://schemas.microsoft.com/office/drawing/2014/main" id="{C126614B-3AAA-7659-2232-A94A3CCB75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Tilt Testing</a:t>
            </a:r>
          </a:p>
        </p:txBody>
      </p:sp>
      <p:sp>
        <p:nvSpPr>
          <p:cNvPr id="25615" name="Text Box 16">
            <a:extLst>
              <a:ext uri="{FF2B5EF4-FFF2-40B4-BE49-F238E27FC236}">
                <a16:creationId xmlns:a16="http://schemas.microsoft.com/office/drawing/2014/main" id="{9F81463A-2073-217C-92FD-09FD02869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9288" y="6299200"/>
            <a:ext cx="46339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1"/>
              <a:t>SR Raj, Indian Pacing Electrophysiol J. 2006;6:84-99 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1255</TotalTime>
  <Words>1569</Words>
  <Application>Microsoft Office PowerPoint</Application>
  <PresentationFormat>Widescreen</PresentationFormat>
  <Paragraphs>319</Paragraphs>
  <Slides>51</Slides>
  <Notes>8</Notes>
  <HiddenSlides>5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61" baseType="lpstr">
      <vt:lpstr>ＭＳ Ｐゴシック</vt:lpstr>
      <vt:lpstr>Arial</vt:lpstr>
      <vt:lpstr>Calibri</vt:lpstr>
      <vt:lpstr>Garamond</vt:lpstr>
      <vt:lpstr>Symbol</vt:lpstr>
      <vt:lpstr>Times New Roman</vt:lpstr>
      <vt:lpstr>Wingdings</vt:lpstr>
      <vt:lpstr>Edge</vt:lpstr>
      <vt:lpstr>Prism Project</vt:lpstr>
      <vt:lpstr>Prism 4</vt:lpstr>
      <vt:lpstr>Postural Orthostatic Tachycardia Syndrome: Approach &amp; Management</vt:lpstr>
      <vt:lpstr>Disclosures</vt:lpstr>
      <vt:lpstr>What is Postural Orthostatic Tachycardia Syndrome (POTS)?</vt:lpstr>
      <vt:lpstr>Postural Tachycardia Syndrome - Common Criteria</vt:lpstr>
      <vt:lpstr>PowerPoint Presentation</vt:lpstr>
      <vt:lpstr>CCS Clinical Criteria for POTS Plus </vt:lpstr>
      <vt:lpstr>PowerPoint Presentation</vt:lpstr>
      <vt:lpstr>POTS  - Common Symptoms</vt:lpstr>
      <vt:lpstr>Tilt Testing</vt:lpstr>
      <vt:lpstr>POTS: Feel awful when upright</vt:lpstr>
      <vt:lpstr>The Face of POTS</vt:lpstr>
      <vt:lpstr>The Face of POTS</vt:lpstr>
      <vt:lpstr>Common symptoms</vt:lpstr>
      <vt:lpstr>The Face of POTS</vt:lpstr>
      <vt:lpstr>Education</vt:lpstr>
      <vt:lpstr>Quality of Life in POTS</vt:lpstr>
      <vt:lpstr>Health Related Quality of Life (SF-36) – Chronic Illnesses</vt:lpstr>
      <vt:lpstr>Health Related Quality of Life (SF-36) – Chronic Illnesses</vt:lpstr>
      <vt:lpstr>Is POTS … a Psychiatric Disorder?</vt:lpstr>
      <vt:lpstr>Are POTS Patients Crazy?</vt:lpstr>
      <vt:lpstr>Anxiety (ASI) Scores</vt:lpstr>
      <vt:lpstr>CAARS DSM-IV Inattention Scores</vt:lpstr>
      <vt:lpstr>POTS Brain Fog – Problems even while Seated</vt:lpstr>
      <vt:lpstr>Is the Heart Rate Response in POTS Psychological?</vt:lpstr>
      <vt:lpstr>Is the HR Increase in POTS due to Blood Pooling in Legs or Anxiety?</vt:lpstr>
      <vt:lpstr>POTS – What to Do?</vt:lpstr>
      <vt:lpstr>POTS: Investigations</vt:lpstr>
      <vt:lpstr>POTS: Non-Pharmacological Treatment Approaches</vt:lpstr>
      <vt:lpstr>Dietary Salt in POTS: Summary</vt:lpstr>
      <vt:lpstr>Dietary Salt in POTS: Practical Tips</vt:lpstr>
      <vt:lpstr>Compression Garments – They Work</vt:lpstr>
      <vt:lpstr>Compression Garments – Symptoms Improve</vt:lpstr>
      <vt:lpstr>Exercise in POTS - Benefits</vt:lpstr>
      <vt:lpstr>Exercise in POTS – How To?</vt:lpstr>
      <vt:lpstr>POTS: Pharmacological Treatment Approaches</vt:lpstr>
      <vt:lpstr>IV Saline (1L) Acutely Decreases Orthostatic Tachycardia…a LOT!!</vt:lpstr>
      <vt:lpstr>IV Saline Recommendations</vt:lpstr>
      <vt:lpstr>DDAVP+H2O reduces standing HR</vt:lpstr>
      <vt:lpstr>Midodrine Decreases Orthostatic Tachycardia…a little bit.</vt:lpstr>
      <vt:lpstr>Beta-Blockers in POTS</vt:lpstr>
      <vt:lpstr>Propranolol 20mg lowers Orthostatic Tachycardia</vt:lpstr>
      <vt:lpstr>Propranolol Improves Symptoms…</vt:lpstr>
      <vt:lpstr>…but Less is More</vt:lpstr>
      <vt:lpstr>Ivabradine in POTS – Crossover RCT</vt:lpstr>
      <vt:lpstr>Acetylcholinesterase Inhibition</vt:lpstr>
      <vt:lpstr>Acetylcholinesterase Inhibition</vt:lpstr>
      <vt:lpstr>Norepinephrine Transporter Inhibition (e.g. SNRI drugs)</vt:lpstr>
      <vt:lpstr>Norepinephrine Transporter Inhibition (e.g. SNRI drugs)</vt:lpstr>
      <vt:lpstr>NEW: Vagal Nerve Stimulation</vt:lpstr>
      <vt:lpstr>POTS – Take Home Messages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Postural Tachycardia Syndrome (POTS):  What? Why? What to do?</dc:title>
  <dc:creator>rajs</dc:creator>
  <cp:lastModifiedBy>Joan Buback</cp:lastModifiedBy>
  <cp:revision>201</cp:revision>
  <dcterms:created xsi:type="dcterms:W3CDTF">2008-07-26T21:26:05Z</dcterms:created>
  <dcterms:modified xsi:type="dcterms:W3CDTF">2024-05-15T15:07:07Z</dcterms:modified>
</cp:coreProperties>
</file>